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72" r:id="rId3"/>
    <p:sldId id="286" r:id="rId4"/>
    <p:sldId id="287" r:id="rId5"/>
    <p:sldId id="288" r:id="rId6"/>
    <p:sldId id="289" r:id="rId7"/>
    <p:sldId id="293" r:id="rId8"/>
    <p:sldId id="290" r:id="rId9"/>
    <p:sldId id="291" r:id="rId10"/>
    <p:sldId id="292" r:id="rId11"/>
    <p:sldId id="304" r:id="rId12"/>
    <p:sldId id="305" r:id="rId13"/>
    <p:sldId id="294" r:id="rId14"/>
    <p:sldId id="303" r:id="rId15"/>
    <p:sldId id="295" r:id="rId16"/>
    <p:sldId id="296" r:id="rId17"/>
    <p:sldId id="297" r:id="rId18"/>
    <p:sldId id="298" r:id="rId19"/>
    <p:sldId id="299" r:id="rId20"/>
    <p:sldId id="300" r:id="rId21"/>
    <p:sldId id="301" r:id="rId22"/>
    <p:sldId id="302" r:id="rId2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079" autoAdjust="0"/>
    <p:restoredTop sz="94713" autoAdjust="0"/>
  </p:normalViewPr>
  <p:slideViewPr>
    <p:cSldViewPr>
      <p:cViewPr varScale="1">
        <p:scale>
          <a:sx n="110" d="100"/>
          <a:sy n="110" d="100"/>
        </p:scale>
        <p:origin x="-1632" y="-90"/>
      </p:cViewPr>
      <p:guideLst>
        <p:guide orient="horz" pos="2160"/>
        <p:guide pos="2880"/>
      </p:guideLst>
    </p:cSldViewPr>
  </p:slideViewPr>
  <p:outlineViewPr>
    <p:cViewPr>
      <p:scale>
        <a:sx n="33" d="100"/>
        <a:sy n="33" d="100"/>
      </p:scale>
      <p:origin x="0" y="3161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8818594-8A04-4585-B575-54CAEADB9E34}" type="datetimeFigureOut">
              <a:rPr lang="pl-PL" smtClean="0"/>
              <a:pPr/>
              <a:t>2018-05-29</a:t>
            </a:fld>
            <a:endParaRPr lang="pl-PL"/>
          </a:p>
        </p:txBody>
      </p:sp>
      <p:sp>
        <p:nvSpPr>
          <p:cNvPr id="4" name="Symbol zastępczy stop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455FDE-D9F2-4D42-8EBD-48C769BD14C3}" type="slidenum">
              <a:rPr lang="pl-PL" smtClean="0"/>
              <a:pPr/>
              <a:t>‹#›</a:t>
            </a:fld>
            <a:endParaRPr lang="pl-P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FE8F51-38D8-4103-ACB4-7F53F9AD589F}" type="datetimeFigureOut">
              <a:rPr lang="pl-PL" smtClean="0"/>
              <a:pPr/>
              <a:t>2018-05-29</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BD18A4-4E86-42DF-8C14-5C0A98456044}"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517172B3-94CC-46E9-88B7-638953CFD0C2}" type="datetimeFigureOut">
              <a:rPr lang="pl-PL" smtClean="0"/>
              <a:pPr/>
              <a:t>2018-05-29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8141DAB-BA0F-434C-9425-CC87D570DBB9}"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17172B3-94CC-46E9-88B7-638953CFD0C2}" type="datetimeFigureOut">
              <a:rPr lang="pl-PL" smtClean="0"/>
              <a:pPr/>
              <a:t>2018-05-29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8141DAB-BA0F-434C-9425-CC87D570DBB9}"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17172B3-94CC-46E9-88B7-638953CFD0C2}" type="datetimeFigureOut">
              <a:rPr lang="pl-PL" smtClean="0"/>
              <a:pPr/>
              <a:t>2018-05-29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8141DAB-BA0F-434C-9425-CC87D570DBB9}"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17172B3-94CC-46E9-88B7-638953CFD0C2}" type="datetimeFigureOut">
              <a:rPr lang="pl-PL" smtClean="0"/>
              <a:pPr/>
              <a:t>2018-05-29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8141DAB-BA0F-434C-9425-CC87D570DBB9}"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517172B3-94CC-46E9-88B7-638953CFD0C2}" type="datetimeFigureOut">
              <a:rPr lang="pl-PL" smtClean="0"/>
              <a:pPr/>
              <a:t>2018-05-29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8141DAB-BA0F-434C-9425-CC87D570DBB9}"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517172B3-94CC-46E9-88B7-638953CFD0C2}" type="datetimeFigureOut">
              <a:rPr lang="pl-PL" smtClean="0"/>
              <a:pPr/>
              <a:t>2018-05-29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8141DAB-BA0F-434C-9425-CC87D570DBB9}"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517172B3-94CC-46E9-88B7-638953CFD0C2}" type="datetimeFigureOut">
              <a:rPr lang="pl-PL" smtClean="0"/>
              <a:pPr/>
              <a:t>2018-05-29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8141DAB-BA0F-434C-9425-CC87D570DBB9}"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517172B3-94CC-46E9-88B7-638953CFD0C2}" type="datetimeFigureOut">
              <a:rPr lang="pl-PL" smtClean="0"/>
              <a:pPr/>
              <a:t>2018-05-29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8141DAB-BA0F-434C-9425-CC87D570DBB9}"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517172B3-94CC-46E9-88B7-638953CFD0C2}" type="datetimeFigureOut">
              <a:rPr lang="pl-PL" smtClean="0"/>
              <a:pPr/>
              <a:t>2018-05-29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8141DAB-BA0F-434C-9425-CC87D570DBB9}"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517172B3-94CC-46E9-88B7-638953CFD0C2}" type="datetimeFigureOut">
              <a:rPr lang="pl-PL" smtClean="0"/>
              <a:pPr/>
              <a:t>2018-05-29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8141DAB-BA0F-434C-9425-CC87D570DBB9}"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517172B3-94CC-46E9-88B7-638953CFD0C2}" type="datetimeFigureOut">
              <a:rPr lang="pl-PL" smtClean="0"/>
              <a:pPr/>
              <a:t>2018-05-29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8141DAB-BA0F-434C-9425-CC87D570DBB9}"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7172B3-94CC-46E9-88B7-638953CFD0C2}" type="datetimeFigureOut">
              <a:rPr lang="pl-PL" smtClean="0"/>
              <a:pPr/>
              <a:t>2018-05-29</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141DAB-BA0F-434C-9425-CC87D570DBB9}"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1844824"/>
            <a:ext cx="7772400" cy="1872208"/>
          </a:xfrm>
          <a:solidFill>
            <a:schemeClr val="tx2">
              <a:lumMod val="60000"/>
              <a:lumOff val="40000"/>
            </a:schemeClr>
          </a:solidFill>
        </p:spPr>
        <p:txBody>
          <a:bodyPr>
            <a:normAutofit fontScale="90000"/>
          </a:bodyPr>
          <a:lstStyle/>
          <a:p>
            <a:r>
              <a:rPr lang="pl-PL" dirty="0" smtClean="0"/>
              <a:t>Najczęstsze błędy popełniane </a:t>
            </a:r>
            <a:br>
              <a:rPr lang="pl-PL" dirty="0" smtClean="0"/>
            </a:br>
            <a:r>
              <a:rPr lang="pl-PL" dirty="0" smtClean="0"/>
              <a:t>w rozliczeniach VAT </a:t>
            </a:r>
            <a:br>
              <a:rPr lang="pl-PL" dirty="0" smtClean="0"/>
            </a:br>
            <a:r>
              <a:rPr lang="pl-PL" dirty="0" smtClean="0"/>
              <a:t>przez jednostki budżetowe</a:t>
            </a:r>
            <a:endParaRPr lang="pl-PL" dirty="0"/>
          </a:p>
        </p:txBody>
      </p:sp>
      <p:sp>
        <p:nvSpPr>
          <p:cNvPr id="3" name="Podtytuł 2"/>
          <p:cNvSpPr>
            <a:spLocks noGrp="1"/>
          </p:cNvSpPr>
          <p:nvPr>
            <p:ph type="subTitle" idx="1"/>
          </p:nvPr>
        </p:nvSpPr>
        <p:spPr>
          <a:xfrm>
            <a:off x="1371600" y="3886200"/>
            <a:ext cx="6400800" cy="1126976"/>
          </a:xfrm>
          <a:solidFill>
            <a:schemeClr val="tx2">
              <a:lumMod val="60000"/>
              <a:lumOff val="40000"/>
            </a:schemeClr>
          </a:solidFill>
        </p:spPr>
        <p:txBody>
          <a:bodyPr>
            <a:normAutofit fontScale="85000" lnSpcReduction="20000"/>
          </a:bodyPr>
          <a:lstStyle/>
          <a:p>
            <a:r>
              <a:rPr lang="pl-PL" dirty="0" smtClean="0">
                <a:solidFill>
                  <a:schemeClr val="tx1"/>
                </a:solidFill>
              </a:rPr>
              <a:t>Na podstawie: Raportów z czynności sprawdzających przeprowadzonych </a:t>
            </a:r>
            <a:br>
              <a:rPr lang="pl-PL" dirty="0" smtClean="0">
                <a:solidFill>
                  <a:schemeClr val="tx1"/>
                </a:solidFill>
              </a:rPr>
            </a:br>
            <a:r>
              <a:rPr lang="pl-PL" dirty="0" smtClean="0">
                <a:solidFill>
                  <a:schemeClr val="tx1"/>
                </a:solidFill>
              </a:rPr>
              <a:t>przez Referat ds. rozliczeń podatku VAT</a:t>
            </a:r>
            <a:endParaRPr lang="pl-PL" dirty="0">
              <a:solidFill>
                <a:schemeClr val="tx1"/>
              </a:solidFill>
            </a:endParaRPr>
          </a:p>
        </p:txBody>
      </p:sp>
      <p:pic>
        <p:nvPicPr>
          <p:cNvPr id="4" name="Obraz 3" descr="VAT.jpg"/>
          <p:cNvPicPr>
            <a:picLocks noChangeAspect="1"/>
          </p:cNvPicPr>
          <p:nvPr/>
        </p:nvPicPr>
        <p:blipFill>
          <a:blip r:embed="rId2" cstate="print"/>
          <a:stretch>
            <a:fillRect/>
          </a:stretch>
        </p:blipFill>
        <p:spPr>
          <a:xfrm>
            <a:off x="8028384" y="6093296"/>
            <a:ext cx="1008112" cy="669849"/>
          </a:xfrm>
          <a:prstGeom prst="rect">
            <a:avLst/>
          </a:prstGeom>
        </p:spPr>
      </p:pic>
      <p:sp>
        <p:nvSpPr>
          <p:cNvPr id="5" name="pole tekstowe 4"/>
          <p:cNvSpPr txBox="1"/>
          <p:nvPr/>
        </p:nvSpPr>
        <p:spPr>
          <a:xfrm>
            <a:off x="8028384" y="6597352"/>
            <a:ext cx="1008112" cy="246221"/>
          </a:xfrm>
          <a:prstGeom prst="rect">
            <a:avLst/>
          </a:prstGeom>
          <a:noFill/>
        </p:spPr>
        <p:txBody>
          <a:bodyPr wrap="square" rtlCol="0">
            <a:spAutoFit/>
          </a:bodyPr>
          <a:lstStyle/>
          <a:p>
            <a:pPr algn="ctr"/>
            <a:r>
              <a:rPr lang="pl-PL" sz="1000" i="1" dirty="0" smtClean="0"/>
              <a:t>maj 2018</a:t>
            </a:r>
            <a:endParaRPr lang="pl-PL" sz="1000" i="1" dirty="0"/>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accent1"/>
          </a:solidFill>
        </p:spPr>
        <p:txBody>
          <a:bodyPr>
            <a:normAutofit/>
          </a:bodyPr>
          <a:lstStyle/>
          <a:p>
            <a:r>
              <a:rPr lang="pl-PL" dirty="0" smtClean="0"/>
              <a:t>Rejestry sprzedaży (3)</a:t>
            </a:r>
            <a:endParaRPr lang="pl-PL" dirty="0"/>
          </a:p>
        </p:txBody>
      </p:sp>
      <p:sp>
        <p:nvSpPr>
          <p:cNvPr id="3" name="Symbol zastępczy zawartości 2"/>
          <p:cNvSpPr>
            <a:spLocks noGrp="1"/>
          </p:cNvSpPr>
          <p:nvPr>
            <p:ph idx="1"/>
          </p:nvPr>
        </p:nvSpPr>
        <p:spPr>
          <a:xfrm>
            <a:off x="457200" y="2276872"/>
            <a:ext cx="8229600" cy="4176464"/>
          </a:xfrm>
        </p:spPr>
        <p:txBody>
          <a:bodyPr>
            <a:normAutofit fontScale="70000" lnSpcReduction="20000"/>
          </a:bodyPr>
          <a:lstStyle/>
          <a:p>
            <a:pPr>
              <a:buNone/>
            </a:pPr>
            <a:r>
              <a:rPr lang="pl-PL" dirty="0" smtClean="0"/>
              <a:t>	Faktury korygujące („K”) należy umieszczać w rejestrach sprzedaży zgodnie ze skutkiem korekty:</a:t>
            </a:r>
          </a:p>
          <a:p>
            <a:pPr>
              <a:buNone/>
            </a:pPr>
            <a:r>
              <a:rPr lang="pl-PL" dirty="0" smtClean="0"/>
              <a:t>	1) korekty „na plus” (powodujące </a:t>
            </a:r>
            <a:r>
              <a:rPr lang="pl-PL" b="1" dirty="0" smtClean="0"/>
              <a:t>zwiększenie</a:t>
            </a:r>
            <a:r>
              <a:rPr lang="pl-PL" dirty="0" smtClean="0"/>
              <a:t> podstawy opodatkowania i kwoty podatku należnego) należy ujmować </a:t>
            </a:r>
            <a:br>
              <a:rPr lang="pl-PL" dirty="0" smtClean="0"/>
            </a:br>
            <a:r>
              <a:rPr lang="pl-PL" dirty="0" smtClean="0"/>
              <a:t>w rejestrze dotyczącym miesiąca, w którym powstał obowiązek podatkowy (czyli wtedy kiedy ujęto fakturę pierwotną);</a:t>
            </a:r>
          </a:p>
          <a:p>
            <a:pPr>
              <a:buNone/>
            </a:pPr>
            <a:r>
              <a:rPr lang="pl-PL" dirty="0" smtClean="0"/>
              <a:t>	2) korekty „na minus” (powodujące </a:t>
            </a:r>
            <a:r>
              <a:rPr lang="pl-PL" b="1" dirty="0" smtClean="0"/>
              <a:t>zmniejszenie</a:t>
            </a:r>
            <a:r>
              <a:rPr lang="pl-PL" dirty="0" smtClean="0"/>
              <a:t> podstawy opodatkowania i kwoty podatku należnego) należy ujmować </a:t>
            </a:r>
            <a:br>
              <a:rPr lang="pl-PL" dirty="0" smtClean="0"/>
            </a:br>
            <a:r>
              <a:rPr lang="pl-PL" dirty="0" smtClean="0"/>
              <a:t>w rejestrze dotyczącym miesiąca wystawienia faktury korygującej, jednakże </a:t>
            </a:r>
            <a:r>
              <a:rPr lang="pl-PL" b="1" dirty="0" smtClean="0"/>
              <a:t>pod warunkiem posiadania przez jednostkę potwierdzenia otrzymania faktury korygującej przez kontrahenta</a:t>
            </a:r>
            <a:r>
              <a:rPr lang="pl-PL" dirty="0" smtClean="0"/>
              <a:t> (nabywcę towaru lub usługi).</a:t>
            </a:r>
          </a:p>
        </p:txBody>
      </p:sp>
      <p:sp>
        <p:nvSpPr>
          <p:cNvPr id="4" name="Tytuł 1"/>
          <p:cNvSpPr txBox="1">
            <a:spLocks/>
          </p:cNvSpPr>
          <p:nvPr/>
        </p:nvSpPr>
        <p:spPr>
          <a:xfrm>
            <a:off x="467544" y="1556792"/>
            <a:ext cx="8229600" cy="504056"/>
          </a:xfrm>
          <a:prstGeom prst="rect">
            <a:avLst/>
          </a:prstGeom>
          <a:solidFill>
            <a:schemeClr val="accent1">
              <a:lumMod val="60000"/>
              <a:lumOff val="40000"/>
            </a:schemeClr>
          </a:solidFill>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200" b="1" i="0" u="none" strike="noStrike" kern="1200" cap="none" spc="0" normalizeH="0" baseline="0" noProof="0" dirty="0" smtClean="0">
                <a:ln>
                  <a:noFill/>
                </a:ln>
                <a:solidFill>
                  <a:schemeClr val="tx1"/>
                </a:solidFill>
                <a:effectLst/>
                <a:uLnTx/>
                <a:uFillTx/>
                <a:latin typeface="+mj-lt"/>
                <a:ea typeface="+mj-ea"/>
                <a:cs typeface="+mj-cs"/>
              </a:rPr>
              <a:t>Umieszczanie faktur korygujących („K”) w rejestrach dotyczących</a:t>
            </a:r>
            <a:r>
              <a:rPr kumimoji="0" lang="pl-PL" sz="2200" b="1" i="0" u="none" strike="noStrike" kern="1200" cap="none" spc="0" normalizeH="0" noProof="0" dirty="0" smtClean="0">
                <a:ln>
                  <a:noFill/>
                </a:ln>
                <a:solidFill>
                  <a:schemeClr val="tx1"/>
                </a:solidFill>
                <a:effectLst/>
                <a:uLnTx/>
                <a:uFillTx/>
                <a:latin typeface="+mj-lt"/>
                <a:ea typeface="+mj-ea"/>
                <a:cs typeface="+mj-cs"/>
              </a:rPr>
              <a:t> niewłaściwego okresu (miesiąca)</a:t>
            </a:r>
            <a:endParaRPr kumimoji="0" lang="pl-PL" sz="2200" b="1" i="0" u="none" strike="noStrike" kern="1200" cap="none" spc="0" normalizeH="0" baseline="0" noProof="0" dirty="0">
              <a:ln>
                <a:noFill/>
              </a:ln>
              <a:solidFill>
                <a:schemeClr val="tx1"/>
              </a:solidFill>
              <a:effectLst/>
              <a:uLnTx/>
              <a:uFillTx/>
              <a:latin typeface="+mj-lt"/>
              <a:ea typeface="+mj-ea"/>
              <a:cs typeface="+mj-cs"/>
            </a:endParaRPr>
          </a:p>
        </p:txBody>
      </p:sp>
      <p:pic>
        <p:nvPicPr>
          <p:cNvPr id="5" name="Obraz 4" descr="VAT.jpg"/>
          <p:cNvPicPr>
            <a:picLocks noChangeAspect="1"/>
          </p:cNvPicPr>
          <p:nvPr/>
        </p:nvPicPr>
        <p:blipFill>
          <a:blip r:embed="rId2" cstate="print"/>
          <a:stretch>
            <a:fillRect/>
          </a:stretch>
        </p:blipFill>
        <p:spPr>
          <a:xfrm>
            <a:off x="8028384" y="6093296"/>
            <a:ext cx="1008112" cy="669849"/>
          </a:xfrm>
          <a:prstGeom prst="rect">
            <a:avLst/>
          </a:prstGeom>
        </p:spPr>
      </p:pic>
      <p:sp>
        <p:nvSpPr>
          <p:cNvPr id="6" name="pole tekstowe 5"/>
          <p:cNvSpPr txBox="1"/>
          <p:nvPr/>
        </p:nvSpPr>
        <p:spPr>
          <a:xfrm>
            <a:off x="8028384" y="6597352"/>
            <a:ext cx="1008112" cy="246221"/>
          </a:xfrm>
          <a:prstGeom prst="rect">
            <a:avLst/>
          </a:prstGeom>
          <a:noFill/>
        </p:spPr>
        <p:txBody>
          <a:bodyPr wrap="square" rtlCol="0">
            <a:spAutoFit/>
          </a:bodyPr>
          <a:lstStyle/>
          <a:p>
            <a:pPr algn="ctr"/>
            <a:r>
              <a:rPr lang="pl-PL" sz="1000" i="1" dirty="0" smtClean="0"/>
              <a:t>maj 2018</a:t>
            </a:r>
            <a:endParaRPr lang="pl-PL" sz="1000" i="1" dirty="0"/>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accent1"/>
          </a:solidFill>
        </p:spPr>
        <p:txBody>
          <a:bodyPr>
            <a:normAutofit/>
          </a:bodyPr>
          <a:lstStyle/>
          <a:p>
            <a:r>
              <a:rPr lang="pl-PL" dirty="0" smtClean="0"/>
              <a:t>Rejestry sprzedaży (4)</a:t>
            </a:r>
            <a:endParaRPr lang="pl-PL" dirty="0"/>
          </a:p>
        </p:txBody>
      </p:sp>
      <p:sp>
        <p:nvSpPr>
          <p:cNvPr id="3" name="Symbol zastępczy zawartości 2"/>
          <p:cNvSpPr>
            <a:spLocks noGrp="1"/>
          </p:cNvSpPr>
          <p:nvPr>
            <p:ph idx="1"/>
          </p:nvPr>
        </p:nvSpPr>
        <p:spPr>
          <a:xfrm>
            <a:off x="457200" y="2276872"/>
            <a:ext cx="8229600" cy="4176464"/>
          </a:xfrm>
        </p:spPr>
        <p:txBody>
          <a:bodyPr>
            <a:normAutofit fontScale="62500" lnSpcReduction="20000"/>
          </a:bodyPr>
          <a:lstStyle/>
          <a:p>
            <a:pPr>
              <a:buNone/>
            </a:pPr>
            <a:r>
              <a:rPr lang="pl-PL" dirty="0" smtClean="0"/>
              <a:t>	Korekty „na minus” (powodujące </a:t>
            </a:r>
            <a:r>
              <a:rPr lang="pl-PL" b="1" dirty="0" smtClean="0"/>
              <a:t>zmniejszenie</a:t>
            </a:r>
            <a:r>
              <a:rPr lang="pl-PL" dirty="0" smtClean="0"/>
              <a:t> podstawy opodatkowania </a:t>
            </a:r>
            <a:br>
              <a:rPr lang="pl-PL" dirty="0" smtClean="0"/>
            </a:br>
            <a:r>
              <a:rPr lang="pl-PL" dirty="0" smtClean="0"/>
              <a:t>i kwoty podatku należnego) należy ujmować w rejestrze dotyczącym miesiąca wystawienia faktury korygującej, jednakże </a:t>
            </a:r>
            <a:r>
              <a:rPr lang="pl-PL" b="1" dirty="0" smtClean="0"/>
              <a:t>pod warunkiem posiadania przez jednostkę potwierdzenia otrzymania faktury korygującej przez kontrahenta</a:t>
            </a:r>
            <a:r>
              <a:rPr lang="pl-PL" dirty="0" smtClean="0"/>
              <a:t> (nabywcę towaru lub usługi) </a:t>
            </a:r>
            <a:br>
              <a:rPr lang="pl-PL" dirty="0" smtClean="0"/>
            </a:br>
            <a:r>
              <a:rPr lang="pl-PL" dirty="0" smtClean="0"/>
              <a:t>z </a:t>
            </a:r>
            <a:r>
              <a:rPr lang="pl-PL" b="1" dirty="0" smtClean="0"/>
              <a:t>uwzględnieniem terminu składania deklaracji VAT-7</a:t>
            </a:r>
            <a:r>
              <a:rPr lang="pl-PL" dirty="0" smtClean="0"/>
              <a:t>. </a:t>
            </a:r>
          </a:p>
          <a:p>
            <a:pPr>
              <a:buNone/>
            </a:pPr>
            <a:r>
              <a:rPr lang="pl-PL" dirty="0" smtClean="0"/>
              <a:t>	Jeżeli potwierdzenie otrzymania korekty przez kontrahenta otrzymano </a:t>
            </a:r>
            <a:r>
              <a:rPr lang="pl-PL" b="1" dirty="0" smtClean="0"/>
              <a:t>przed terminem do złożenia deklaracji VAT-7</a:t>
            </a:r>
            <a:r>
              <a:rPr lang="pl-PL" dirty="0" smtClean="0"/>
              <a:t> wówczas fakturę korygującą ujmujemy </a:t>
            </a:r>
            <a:r>
              <a:rPr lang="pl-PL" b="1" dirty="0" smtClean="0"/>
              <a:t>zgodnie z datą jej wystawienia.</a:t>
            </a:r>
          </a:p>
          <a:p>
            <a:pPr>
              <a:buNone/>
            </a:pPr>
            <a:r>
              <a:rPr lang="pl-PL" b="1" dirty="0" smtClean="0"/>
              <a:t>	</a:t>
            </a:r>
            <a:r>
              <a:rPr lang="pl-PL" dirty="0" smtClean="0"/>
              <a:t>Jeżeli potwierdzenie otrzymania korekty przez kontrahenta otrzymano </a:t>
            </a:r>
            <a:br>
              <a:rPr lang="pl-PL" dirty="0" smtClean="0"/>
            </a:br>
            <a:r>
              <a:rPr lang="pl-PL" b="1" dirty="0" smtClean="0"/>
              <a:t>po terminie do złożenie deklaracji VAT-7 </a:t>
            </a:r>
            <a:r>
              <a:rPr lang="pl-PL" dirty="0" smtClean="0"/>
              <a:t>wówczas fakturę korygującą ujmujemy w deklaracji VAT-7 dotyczącej następnego okresu rozliczeniowego (miesiąca).</a:t>
            </a:r>
            <a:endParaRPr lang="pl-PL" b="1" dirty="0" smtClean="0"/>
          </a:p>
          <a:p>
            <a:pPr>
              <a:buNone/>
            </a:pPr>
            <a:endParaRPr lang="pl-PL" dirty="0" smtClean="0"/>
          </a:p>
          <a:p>
            <a:pPr>
              <a:buNone/>
            </a:pPr>
            <a:endParaRPr lang="pl-PL" dirty="0" smtClean="0"/>
          </a:p>
        </p:txBody>
      </p:sp>
      <p:sp>
        <p:nvSpPr>
          <p:cNvPr id="4" name="Tytuł 1"/>
          <p:cNvSpPr txBox="1">
            <a:spLocks/>
          </p:cNvSpPr>
          <p:nvPr/>
        </p:nvSpPr>
        <p:spPr>
          <a:xfrm>
            <a:off x="467544" y="1556792"/>
            <a:ext cx="8229600" cy="504056"/>
          </a:xfrm>
          <a:prstGeom prst="rect">
            <a:avLst/>
          </a:prstGeom>
          <a:solidFill>
            <a:schemeClr val="accent1">
              <a:lumMod val="60000"/>
              <a:lumOff val="40000"/>
            </a:schemeClr>
          </a:solidFill>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200" b="1" i="0" u="none" strike="noStrike" kern="1200" cap="none" spc="0" normalizeH="0" baseline="0" noProof="0" dirty="0" smtClean="0">
                <a:ln>
                  <a:noFill/>
                </a:ln>
                <a:solidFill>
                  <a:schemeClr val="tx1"/>
                </a:solidFill>
                <a:effectLst/>
                <a:uLnTx/>
                <a:uFillTx/>
                <a:latin typeface="+mj-lt"/>
                <a:ea typeface="+mj-ea"/>
                <a:cs typeface="+mj-cs"/>
              </a:rPr>
              <a:t>Faktury korygujące zmniejszające</a:t>
            </a:r>
            <a:r>
              <a:rPr kumimoji="0" lang="pl-PL" sz="2200" b="1" i="0" u="none" strike="noStrike" kern="1200" cap="none" spc="0" normalizeH="0" noProof="0" dirty="0" smtClean="0">
                <a:ln>
                  <a:noFill/>
                </a:ln>
                <a:solidFill>
                  <a:schemeClr val="tx1"/>
                </a:solidFill>
                <a:effectLst/>
                <a:uLnTx/>
                <a:uFillTx/>
                <a:latin typeface="+mj-lt"/>
                <a:ea typeface="+mj-ea"/>
                <a:cs typeface="+mj-cs"/>
              </a:rPr>
              <a:t> podstawę opodatkowania</a:t>
            </a:r>
            <a:endParaRPr kumimoji="0" lang="pl-PL" sz="2200" b="1" i="0" u="none" strike="noStrike" kern="1200" cap="none" spc="0" normalizeH="0" baseline="0" noProof="0" dirty="0">
              <a:ln>
                <a:noFill/>
              </a:ln>
              <a:solidFill>
                <a:schemeClr val="tx1"/>
              </a:solidFill>
              <a:effectLst/>
              <a:uLnTx/>
              <a:uFillTx/>
              <a:latin typeface="+mj-lt"/>
              <a:ea typeface="+mj-ea"/>
              <a:cs typeface="+mj-cs"/>
            </a:endParaRPr>
          </a:p>
        </p:txBody>
      </p:sp>
      <p:pic>
        <p:nvPicPr>
          <p:cNvPr id="5" name="Obraz 4" descr="VAT.jpg"/>
          <p:cNvPicPr>
            <a:picLocks noChangeAspect="1"/>
          </p:cNvPicPr>
          <p:nvPr/>
        </p:nvPicPr>
        <p:blipFill>
          <a:blip r:embed="rId2" cstate="print"/>
          <a:stretch>
            <a:fillRect/>
          </a:stretch>
        </p:blipFill>
        <p:spPr>
          <a:xfrm>
            <a:off x="8028384" y="6093296"/>
            <a:ext cx="1008112" cy="669849"/>
          </a:xfrm>
          <a:prstGeom prst="rect">
            <a:avLst/>
          </a:prstGeom>
        </p:spPr>
      </p:pic>
      <p:sp>
        <p:nvSpPr>
          <p:cNvPr id="6" name="pole tekstowe 5"/>
          <p:cNvSpPr txBox="1"/>
          <p:nvPr/>
        </p:nvSpPr>
        <p:spPr>
          <a:xfrm>
            <a:off x="8028384" y="6597352"/>
            <a:ext cx="1008112" cy="246221"/>
          </a:xfrm>
          <a:prstGeom prst="rect">
            <a:avLst/>
          </a:prstGeom>
          <a:noFill/>
        </p:spPr>
        <p:txBody>
          <a:bodyPr wrap="square" rtlCol="0">
            <a:spAutoFit/>
          </a:bodyPr>
          <a:lstStyle/>
          <a:p>
            <a:pPr algn="ctr"/>
            <a:r>
              <a:rPr lang="pl-PL" sz="1000" i="1" dirty="0" smtClean="0"/>
              <a:t>maj 2018</a:t>
            </a:r>
            <a:endParaRPr lang="pl-PL" sz="1000" i="1" dirty="0"/>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accent1"/>
          </a:solidFill>
        </p:spPr>
        <p:txBody>
          <a:bodyPr>
            <a:normAutofit/>
          </a:bodyPr>
          <a:lstStyle/>
          <a:p>
            <a:r>
              <a:rPr lang="pl-PL" dirty="0" smtClean="0"/>
              <a:t>Rejestry sprzedaży (5)</a:t>
            </a:r>
            <a:endParaRPr lang="pl-PL" dirty="0"/>
          </a:p>
        </p:txBody>
      </p:sp>
      <p:sp>
        <p:nvSpPr>
          <p:cNvPr id="3" name="Symbol zastępczy zawartości 2"/>
          <p:cNvSpPr>
            <a:spLocks noGrp="1"/>
          </p:cNvSpPr>
          <p:nvPr>
            <p:ph idx="1"/>
          </p:nvPr>
        </p:nvSpPr>
        <p:spPr>
          <a:xfrm>
            <a:off x="457200" y="2276872"/>
            <a:ext cx="8229600" cy="4176464"/>
          </a:xfrm>
        </p:spPr>
        <p:txBody>
          <a:bodyPr>
            <a:normAutofit/>
          </a:bodyPr>
          <a:lstStyle/>
          <a:p>
            <a:pPr>
              <a:buNone/>
            </a:pPr>
            <a:r>
              <a:rPr lang="pl-PL" dirty="0" smtClean="0"/>
              <a:t>Przykład:</a:t>
            </a:r>
          </a:p>
          <a:p>
            <a:pPr fontAlgn="t">
              <a:buNone/>
            </a:pPr>
            <a:endParaRPr lang="pl-PL" b="1" dirty="0" smtClean="0"/>
          </a:p>
          <a:p>
            <a:pPr fontAlgn="t"/>
            <a:endParaRPr lang="pl-PL" b="1" dirty="0" smtClean="0"/>
          </a:p>
          <a:p>
            <a:pPr fontAlgn="t"/>
            <a:endParaRPr lang="pl-PL" b="1" dirty="0" smtClean="0"/>
          </a:p>
          <a:p>
            <a:pPr fontAlgn="t"/>
            <a:endParaRPr lang="pl-PL" dirty="0" smtClean="0"/>
          </a:p>
          <a:p>
            <a:pPr fontAlgn="t">
              <a:buNone/>
            </a:pPr>
            <a:endParaRPr lang="pl-PL" dirty="0" smtClean="0"/>
          </a:p>
          <a:p>
            <a:pPr fontAlgn="t"/>
            <a:endParaRPr lang="pl-PL" dirty="0" smtClean="0"/>
          </a:p>
          <a:p>
            <a:pPr fontAlgn="t"/>
            <a:endParaRPr lang="pl-PL" dirty="0" smtClean="0"/>
          </a:p>
          <a:p>
            <a:pPr fontAlgn="t"/>
            <a:endParaRPr lang="pl-PL" dirty="0" smtClean="0"/>
          </a:p>
          <a:p>
            <a:pPr fontAlgn="t"/>
            <a:endParaRPr lang="pl-PL" dirty="0" smtClean="0"/>
          </a:p>
          <a:p>
            <a:pPr fontAlgn="t"/>
            <a:endParaRPr lang="pl-PL" dirty="0" smtClean="0"/>
          </a:p>
          <a:p>
            <a:pPr fontAlgn="t"/>
            <a:endParaRPr lang="pl-PL" dirty="0" smtClean="0"/>
          </a:p>
          <a:p>
            <a:pPr fontAlgn="t"/>
            <a:endParaRPr lang="pl-PL" dirty="0" smtClean="0"/>
          </a:p>
          <a:p>
            <a:pPr>
              <a:buNone/>
            </a:pPr>
            <a:endParaRPr lang="pl-PL" dirty="0" smtClean="0"/>
          </a:p>
        </p:txBody>
      </p:sp>
      <p:sp>
        <p:nvSpPr>
          <p:cNvPr id="4" name="Tytuł 1"/>
          <p:cNvSpPr txBox="1">
            <a:spLocks/>
          </p:cNvSpPr>
          <p:nvPr/>
        </p:nvSpPr>
        <p:spPr>
          <a:xfrm>
            <a:off x="467544" y="1556792"/>
            <a:ext cx="8229600" cy="504056"/>
          </a:xfrm>
          <a:prstGeom prst="rect">
            <a:avLst/>
          </a:prstGeom>
          <a:solidFill>
            <a:schemeClr val="accent1">
              <a:lumMod val="60000"/>
              <a:lumOff val="40000"/>
            </a:schemeClr>
          </a:solidFill>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200" b="1" i="0" u="none" strike="noStrike" kern="1200" cap="none" spc="0" normalizeH="0" baseline="0" noProof="0" dirty="0" smtClean="0">
                <a:ln>
                  <a:noFill/>
                </a:ln>
                <a:solidFill>
                  <a:schemeClr val="tx1"/>
                </a:solidFill>
                <a:effectLst/>
                <a:uLnTx/>
                <a:uFillTx/>
                <a:latin typeface="+mj-lt"/>
                <a:ea typeface="+mj-ea"/>
                <a:cs typeface="+mj-cs"/>
              </a:rPr>
              <a:t>Faktury korygujące zmniejszające</a:t>
            </a:r>
            <a:r>
              <a:rPr kumimoji="0" lang="pl-PL" sz="2200" b="1" i="0" u="none" strike="noStrike" kern="1200" cap="none" spc="0" normalizeH="0" noProof="0" dirty="0" smtClean="0">
                <a:ln>
                  <a:noFill/>
                </a:ln>
                <a:solidFill>
                  <a:schemeClr val="tx1"/>
                </a:solidFill>
                <a:effectLst/>
                <a:uLnTx/>
                <a:uFillTx/>
                <a:latin typeface="+mj-lt"/>
                <a:ea typeface="+mj-ea"/>
                <a:cs typeface="+mj-cs"/>
              </a:rPr>
              <a:t> podstawę opodatkowania</a:t>
            </a:r>
            <a:endParaRPr kumimoji="0" lang="pl-PL" sz="2200" b="1" i="0" u="none" strike="noStrike" kern="1200" cap="none" spc="0" normalizeH="0" baseline="0" noProof="0" dirty="0">
              <a:ln>
                <a:noFill/>
              </a:ln>
              <a:solidFill>
                <a:schemeClr val="tx1"/>
              </a:solidFill>
              <a:effectLst/>
              <a:uLnTx/>
              <a:uFillTx/>
              <a:latin typeface="+mj-lt"/>
              <a:ea typeface="+mj-ea"/>
              <a:cs typeface="+mj-cs"/>
            </a:endParaRPr>
          </a:p>
        </p:txBody>
      </p:sp>
      <p:pic>
        <p:nvPicPr>
          <p:cNvPr id="5" name="Obraz 4" descr="VAT.jpg"/>
          <p:cNvPicPr>
            <a:picLocks noChangeAspect="1"/>
          </p:cNvPicPr>
          <p:nvPr/>
        </p:nvPicPr>
        <p:blipFill>
          <a:blip r:embed="rId2" cstate="print"/>
          <a:stretch>
            <a:fillRect/>
          </a:stretch>
        </p:blipFill>
        <p:spPr>
          <a:xfrm>
            <a:off x="8028384" y="6093296"/>
            <a:ext cx="1008112" cy="669849"/>
          </a:xfrm>
          <a:prstGeom prst="rect">
            <a:avLst/>
          </a:prstGeom>
        </p:spPr>
      </p:pic>
      <p:graphicFrame>
        <p:nvGraphicFramePr>
          <p:cNvPr id="6" name="Tabela 5"/>
          <p:cNvGraphicFramePr>
            <a:graphicFrameLocks noGrp="1"/>
          </p:cNvGraphicFramePr>
          <p:nvPr/>
        </p:nvGraphicFramePr>
        <p:xfrm>
          <a:off x="683569" y="3140968"/>
          <a:ext cx="7992888" cy="3032760"/>
        </p:xfrm>
        <a:graphic>
          <a:graphicData uri="http://schemas.openxmlformats.org/drawingml/2006/table">
            <a:tbl>
              <a:tblPr firstRow="1" bandRow="1">
                <a:tableStyleId>{5C22544A-7EE6-4342-B048-85BDC9FD1C3A}</a:tableStyleId>
              </a:tblPr>
              <a:tblGrid>
                <a:gridCol w="2952327"/>
                <a:gridCol w="1728192"/>
                <a:gridCol w="1728192"/>
                <a:gridCol w="1584177"/>
              </a:tblGrid>
              <a:tr h="370840">
                <a:tc>
                  <a:txBody>
                    <a:bodyPr/>
                    <a:lstStyle/>
                    <a:p>
                      <a:pPr algn="ctr"/>
                      <a:r>
                        <a:rPr lang="pl-PL" b="1" dirty="0" smtClean="0">
                          <a:solidFill>
                            <a:schemeClr val="bg1"/>
                          </a:solidFill>
                        </a:rPr>
                        <a:t>Data wystawienia </a:t>
                      </a:r>
                    </a:p>
                    <a:p>
                      <a:pPr algn="ctr"/>
                      <a:r>
                        <a:rPr lang="pl-PL" b="1" dirty="0" smtClean="0">
                          <a:solidFill>
                            <a:schemeClr val="bg1"/>
                          </a:solidFill>
                        </a:rPr>
                        <a:t>faktury korygującej</a:t>
                      </a:r>
                      <a:endParaRPr lang="pl-PL" b="1" dirty="0">
                        <a:solidFill>
                          <a:schemeClr val="bg1"/>
                        </a:solidFill>
                      </a:endParaRPr>
                    </a:p>
                  </a:txBody>
                  <a:tcPr anchor="ctr">
                    <a:solidFill>
                      <a:srgbClr val="0070C0"/>
                    </a:solidFill>
                  </a:tcPr>
                </a:tc>
                <a:tc>
                  <a:txBody>
                    <a:bodyPr/>
                    <a:lstStyle/>
                    <a:p>
                      <a:pPr algn="ctr"/>
                      <a:r>
                        <a:rPr lang="pl-PL" b="1" dirty="0" smtClean="0">
                          <a:solidFill>
                            <a:schemeClr val="bg1"/>
                          </a:solidFill>
                        </a:rPr>
                        <a:t>26 – 01 – 2018 </a:t>
                      </a:r>
                      <a:endParaRPr lang="pl-PL" b="1" dirty="0">
                        <a:solidFill>
                          <a:schemeClr val="bg1"/>
                        </a:solidFill>
                      </a:endParaRPr>
                    </a:p>
                  </a:txBody>
                  <a:tcPr anchor="ctr">
                    <a:solidFill>
                      <a:srgbClr val="0070C0"/>
                    </a:solidFill>
                  </a:tcPr>
                </a:tc>
                <a:tc>
                  <a:txBody>
                    <a:bodyPr/>
                    <a:lstStyle/>
                    <a:p>
                      <a:pPr algn="ctr"/>
                      <a:r>
                        <a:rPr lang="pl-PL" b="1" dirty="0" smtClean="0">
                          <a:solidFill>
                            <a:schemeClr val="bg1"/>
                          </a:solidFill>
                        </a:rPr>
                        <a:t>26 – 01 – 2018 </a:t>
                      </a:r>
                      <a:endParaRPr lang="pl-PL" b="1" dirty="0">
                        <a:solidFill>
                          <a:schemeClr val="bg1"/>
                        </a:solidFill>
                      </a:endParaRPr>
                    </a:p>
                  </a:txBody>
                  <a:tcPr anchor="ctr">
                    <a:solidFill>
                      <a:srgbClr val="0070C0"/>
                    </a:solidFill>
                  </a:tcPr>
                </a:tc>
                <a:tc>
                  <a:txBody>
                    <a:bodyPr/>
                    <a:lstStyle/>
                    <a:p>
                      <a:pPr algn="ctr"/>
                      <a:r>
                        <a:rPr lang="pl-PL" b="1" dirty="0" smtClean="0">
                          <a:solidFill>
                            <a:schemeClr val="bg1"/>
                          </a:solidFill>
                        </a:rPr>
                        <a:t>26 – 01 – 2018 </a:t>
                      </a:r>
                      <a:endParaRPr lang="pl-PL" b="1" dirty="0">
                        <a:solidFill>
                          <a:schemeClr val="bg1"/>
                        </a:solidFill>
                      </a:endParaRPr>
                    </a:p>
                  </a:txBody>
                  <a:tcPr anchor="ctr">
                    <a:solidFill>
                      <a:srgbClr val="0070C0"/>
                    </a:solidFill>
                  </a:tcPr>
                </a:tc>
              </a:tr>
              <a:tr h="370840">
                <a:tc>
                  <a:txBody>
                    <a:bodyPr/>
                    <a:lstStyle/>
                    <a:p>
                      <a:pPr algn="ctr"/>
                      <a:r>
                        <a:rPr lang="pl-PL" b="1" dirty="0" smtClean="0">
                          <a:solidFill>
                            <a:schemeClr val="bg1"/>
                          </a:solidFill>
                        </a:rPr>
                        <a:t>Data sprzedaży</a:t>
                      </a:r>
                      <a:endParaRPr lang="pl-PL" b="1" dirty="0">
                        <a:solidFill>
                          <a:schemeClr val="bg1"/>
                        </a:solidFill>
                      </a:endParaRPr>
                    </a:p>
                  </a:txBody>
                  <a:tcPr anchor="ctr">
                    <a:solidFill>
                      <a:srgbClr val="00B0F0"/>
                    </a:solidFill>
                  </a:tcPr>
                </a:tc>
                <a:tc>
                  <a:txBody>
                    <a:bodyPr/>
                    <a:lstStyle/>
                    <a:p>
                      <a:pPr algn="ctr"/>
                      <a:r>
                        <a:rPr lang="pl-PL" b="1" dirty="0" smtClean="0">
                          <a:solidFill>
                            <a:schemeClr val="bg1"/>
                          </a:solidFill>
                        </a:rPr>
                        <a:t>jak w</a:t>
                      </a:r>
                      <a:r>
                        <a:rPr lang="pl-PL" b="1" baseline="0" dirty="0" smtClean="0">
                          <a:solidFill>
                            <a:schemeClr val="bg1"/>
                          </a:solidFill>
                        </a:rPr>
                        <a:t> FV</a:t>
                      </a:r>
                      <a:endParaRPr lang="pl-PL" b="1" dirty="0">
                        <a:solidFill>
                          <a:schemeClr val="bg1"/>
                        </a:solidFill>
                      </a:endParaRPr>
                    </a:p>
                  </a:txBody>
                  <a:tcPr anchor="ctr">
                    <a:solidFill>
                      <a:srgbClr val="00B0F0"/>
                    </a:solidFill>
                  </a:tcPr>
                </a:tc>
                <a:tc>
                  <a:txBody>
                    <a:bodyPr/>
                    <a:lstStyle/>
                    <a:p>
                      <a:pPr algn="ctr"/>
                      <a:r>
                        <a:rPr lang="pl-PL" b="1" dirty="0" smtClean="0">
                          <a:solidFill>
                            <a:schemeClr val="bg1"/>
                          </a:solidFill>
                        </a:rPr>
                        <a:t>jak w FV</a:t>
                      </a:r>
                      <a:endParaRPr lang="pl-PL" b="1" dirty="0">
                        <a:solidFill>
                          <a:schemeClr val="bg1"/>
                        </a:solidFill>
                      </a:endParaRPr>
                    </a:p>
                  </a:txBody>
                  <a:tcPr anchor="ctr">
                    <a:solidFill>
                      <a:srgbClr val="00B0F0"/>
                    </a:solidFill>
                  </a:tcPr>
                </a:tc>
                <a:tc>
                  <a:txBody>
                    <a:bodyPr/>
                    <a:lstStyle/>
                    <a:p>
                      <a:pPr algn="ctr"/>
                      <a:r>
                        <a:rPr lang="pl-PL" b="1" dirty="0" smtClean="0">
                          <a:solidFill>
                            <a:schemeClr val="bg1"/>
                          </a:solidFill>
                        </a:rPr>
                        <a:t>jak w FV</a:t>
                      </a:r>
                      <a:endParaRPr lang="pl-PL" b="1" dirty="0">
                        <a:solidFill>
                          <a:schemeClr val="bg1"/>
                        </a:solidFill>
                      </a:endParaRPr>
                    </a:p>
                  </a:txBody>
                  <a:tcPr anchor="ctr">
                    <a:solidFill>
                      <a:srgbClr val="00B0F0"/>
                    </a:solidFill>
                  </a:tcPr>
                </a:tc>
              </a:tr>
              <a:tr h="370840">
                <a:tc>
                  <a:txBody>
                    <a:bodyPr/>
                    <a:lstStyle/>
                    <a:p>
                      <a:pPr algn="ctr"/>
                      <a:r>
                        <a:rPr lang="pl-PL" b="1" dirty="0" smtClean="0">
                          <a:solidFill>
                            <a:schemeClr val="bg1"/>
                          </a:solidFill>
                        </a:rPr>
                        <a:t>Data odbioru korekty</a:t>
                      </a:r>
                      <a:r>
                        <a:rPr lang="pl-PL" b="1" baseline="0" dirty="0" smtClean="0">
                          <a:solidFill>
                            <a:schemeClr val="bg1"/>
                          </a:solidFill>
                        </a:rPr>
                        <a:t> </a:t>
                      </a:r>
                    </a:p>
                    <a:p>
                      <a:pPr algn="ctr"/>
                      <a:r>
                        <a:rPr lang="pl-PL" b="1" baseline="0" dirty="0" smtClean="0">
                          <a:solidFill>
                            <a:schemeClr val="bg1"/>
                          </a:solidFill>
                        </a:rPr>
                        <a:t>przez nabywcę</a:t>
                      </a:r>
                      <a:endParaRPr lang="pl-PL" b="1" dirty="0">
                        <a:solidFill>
                          <a:schemeClr val="bg1"/>
                        </a:solidFill>
                      </a:endParaRPr>
                    </a:p>
                  </a:txBody>
                  <a:tcPr anchor="ctr">
                    <a:solidFill>
                      <a:srgbClr val="0070C0"/>
                    </a:solidFill>
                  </a:tcPr>
                </a:tc>
                <a:tc>
                  <a:txBody>
                    <a:bodyPr/>
                    <a:lstStyle/>
                    <a:p>
                      <a:pPr algn="ctr"/>
                      <a:r>
                        <a:rPr lang="pl-PL" b="1" dirty="0" smtClean="0">
                          <a:solidFill>
                            <a:schemeClr val="bg1"/>
                          </a:solidFill>
                        </a:rPr>
                        <a:t>31 –</a:t>
                      </a:r>
                      <a:r>
                        <a:rPr lang="pl-PL" b="1" baseline="0" dirty="0" smtClean="0">
                          <a:solidFill>
                            <a:schemeClr val="bg1"/>
                          </a:solidFill>
                        </a:rPr>
                        <a:t> 01 – 2018 </a:t>
                      </a:r>
                      <a:endParaRPr lang="pl-PL" b="1" dirty="0">
                        <a:solidFill>
                          <a:schemeClr val="bg1"/>
                        </a:solidFill>
                      </a:endParaRPr>
                    </a:p>
                  </a:txBody>
                  <a:tcPr anchor="ctr">
                    <a:solidFill>
                      <a:srgbClr val="0070C0"/>
                    </a:solidFill>
                  </a:tcPr>
                </a:tc>
                <a:tc>
                  <a:txBody>
                    <a:bodyPr/>
                    <a:lstStyle/>
                    <a:p>
                      <a:pPr algn="ctr"/>
                      <a:r>
                        <a:rPr lang="pl-PL" b="1" baseline="0" dirty="0" smtClean="0">
                          <a:solidFill>
                            <a:schemeClr val="bg1"/>
                          </a:solidFill>
                        </a:rPr>
                        <a:t>31 – 01 – 2018  </a:t>
                      </a:r>
                      <a:endParaRPr lang="pl-PL" b="1" dirty="0">
                        <a:solidFill>
                          <a:schemeClr val="bg1"/>
                        </a:solidFill>
                      </a:endParaRPr>
                    </a:p>
                  </a:txBody>
                  <a:tcPr anchor="ctr">
                    <a:solidFill>
                      <a:srgbClr val="0070C0"/>
                    </a:solidFill>
                  </a:tcPr>
                </a:tc>
                <a:tc>
                  <a:txBody>
                    <a:bodyPr/>
                    <a:lstStyle/>
                    <a:p>
                      <a:pPr algn="ctr"/>
                      <a:r>
                        <a:rPr lang="pl-PL" b="1" dirty="0" smtClean="0">
                          <a:solidFill>
                            <a:schemeClr val="bg1"/>
                          </a:solidFill>
                        </a:rPr>
                        <a:t>01 – 02</a:t>
                      </a:r>
                      <a:r>
                        <a:rPr lang="pl-PL" b="1" baseline="0" dirty="0" smtClean="0">
                          <a:solidFill>
                            <a:schemeClr val="bg1"/>
                          </a:solidFill>
                        </a:rPr>
                        <a:t> – 2018 </a:t>
                      </a:r>
                      <a:endParaRPr lang="pl-PL" b="1" dirty="0">
                        <a:solidFill>
                          <a:schemeClr val="bg1"/>
                        </a:solidFill>
                      </a:endParaRPr>
                    </a:p>
                  </a:txBody>
                  <a:tcPr anchor="ctr">
                    <a:solidFill>
                      <a:srgbClr val="0070C0"/>
                    </a:solidFill>
                  </a:tcPr>
                </a:tc>
              </a:tr>
              <a:tr h="370840">
                <a:tc>
                  <a:txBody>
                    <a:bodyPr/>
                    <a:lstStyle/>
                    <a:p>
                      <a:pPr algn="ctr"/>
                      <a:r>
                        <a:rPr lang="pl-PL" b="1" dirty="0" smtClean="0">
                          <a:solidFill>
                            <a:schemeClr val="bg1"/>
                          </a:solidFill>
                        </a:rPr>
                        <a:t>Data otrzymania potwierdzenia odbioru</a:t>
                      </a:r>
                      <a:endParaRPr lang="pl-PL" b="1" dirty="0">
                        <a:solidFill>
                          <a:schemeClr val="bg1"/>
                        </a:solidFill>
                      </a:endParaRPr>
                    </a:p>
                  </a:txBody>
                  <a:tcPr anchor="ctr">
                    <a:solidFill>
                      <a:srgbClr val="00B0F0"/>
                    </a:solidFill>
                  </a:tcPr>
                </a:tc>
                <a:tc>
                  <a:txBody>
                    <a:bodyPr/>
                    <a:lstStyle/>
                    <a:p>
                      <a:pPr algn="ctr"/>
                      <a:r>
                        <a:rPr lang="pl-PL" b="1" dirty="0" smtClean="0">
                          <a:solidFill>
                            <a:schemeClr val="bg1"/>
                          </a:solidFill>
                        </a:rPr>
                        <a:t>05 – 02 – 2018 </a:t>
                      </a:r>
                      <a:endParaRPr lang="pl-PL" b="1" dirty="0">
                        <a:solidFill>
                          <a:schemeClr val="bg1"/>
                        </a:solidFill>
                      </a:endParaRPr>
                    </a:p>
                  </a:txBody>
                  <a:tcPr anchor="ctr">
                    <a:solidFill>
                      <a:srgbClr val="00B0F0"/>
                    </a:solidFill>
                  </a:tcPr>
                </a:tc>
                <a:tc>
                  <a:txBody>
                    <a:bodyPr/>
                    <a:lstStyle/>
                    <a:p>
                      <a:pPr algn="ctr"/>
                      <a:r>
                        <a:rPr lang="pl-PL" b="1" dirty="0" smtClean="0">
                          <a:solidFill>
                            <a:schemeClr val="bg1"/>
                          </a:solidFill>
                        </a:rPr>
                        <a:t>26 – 02 – 2018 </a:t>
                      </a:r>
                      <a:endParaRPr lang="pl-PL" b="1" dirty="0">
                        <a:solidFill>
                          <a:schemeClr val="bg1"/>
                        </a:solidFill>
                      </a:endParaRPr>
                    </a:p>
                  </a:txBody>
                  <a:tcPr anchor="ctr">
                    <a:solidFill>
                      <a:srgbClr val="00B0F0"/>
                    </a:solidFill>
                  </a:tcPr>
                </a:tc>
                <a:tc>
                  <a:txBody>
                    <a:bodyPr/>
                    <a:lstStyle/>
                    <a:p>
                      <a:pPr algn="ctr"/>
                      <a:r>
                        <a:rPr lang="pl-PL" b="1" dirty="0" smtClean="0">
                          <a:solidFill>
                            <a:schemeClr val="bg1"/>
                          </a:solidFill>
                        </a:rPr>
                        <a:t>05 – 02 – 2018 </a:t>
                      </a:r>
                      <a:endParaRPr lang="pl-PL" b="1" dirty="0">
                        <a:solidFill>
                          <a:schemeClr val="bg1"/>
                        </a:solidFill>
                      </a:endParaRPr>
                    </a:p>
                  </a:txBody>
                  <a:tcPr anchor="ctr">
                    <a:solidFill>
                      <a:srgbClr val="00B0F0"/>
                    </a:solidFill>
                  </a:tcPr>
                </a:tc>
              </a:tr>
              <a:tr h="370840">
                <a:tc>
                  <a:txBody>
                    <a:bodyPr/>
                    <a:lstStyle/>
                    <a:p>
                      <a:pPr algn="ctr"/>
                      <a:r>
                        <a:rPr lang="pl-PL" b="1" dirty="0" smtClean="0">
                          <a:solidFill>
                            <a:schemeClr val="bg1"/>
                          </a:solidFill>
                        </a:rPr>
                        <a:t>Rejestr</a:t>
                      </a:r>
                      <a:r>
                        <a:rPr lang="pl-PL" b="1" baseline="0" dirty="0" smtClean="0">
                          <a:solidFill>
                            <a:schemeClr val="bg1"/>
                          </a:solidFill>
                        </a:rPr>
                        <a:t> VAT</a:t>
                      </a:r>
                      <a:endParaRPr lang="pl-PL" b="1" dirty="0">
                        <a:solidFill>
                          <a:schemeClr val="bg1"/>
                        </a:solidFill>
                      </a:endParaRPr>
                    </a:p>
                  </a:txBody>
                  <a:tcPr anchor="ctr">
                    <a:solidFill>
                      <a:srgbClr val="0070C0"/>
                    </a:solidFill>
                  </a:tcPr>
                </a:tc>
                <a:tc>
                  <a:txBody>
                    <a:bodyPr/>
                    <a:lstStyle/>
                    <a:p>
                      <a:pPr algn="ctr"/>
                      <a:r>
                        <a:rPr lang="pl-PL" b="1" dirty="0" smtClean="0">
                          <a:solidFill>
                            <a:schemeClr val="bg1"/>
                          </a:solidFill>
                        </a:rPr>
                        <a:t>styczeń 2018</a:t>
                      </a:r>
                      <a:endParaRPr lang="pl-PL" b="1" dirty="0">
                        <a:solidFill>
                          <a:schemeClr val="bg1"/>
                        </a:solidFill>
                      </a:endParaRPr>
                    </a:p>
                  </a:txBody>
                  <a:tcPr anchor="ctr">
                    <a:solidFill>
                      <a:srgbClr val="0070C0"/>
                    </a:solidFill>
                  </a:tcPr>
                </a:tc>
                <a:tc>
                  <a:txBody>
                    <a:bodyPr/>
                    <a:lstStyle/>
                    <a:p>
                      <a:pPr algn="ctr"/>
                      <a:r>
                        <a:rPr lang="pl-PL" b="1" dirty="0" smtClean="0">
                          <a:solidFill>
                            <a:schemeClr val="bg1"/>
                          </a:solidFill>
                        </a:rPr>
                        <a:t>luty 2018 </a:t>
                      </a:r>
                      <a:endParaRPr lang="pl-PL" b="1" dirty="0">
                        <a:solidFill>
                          <a:schemeClr val="bg1"/>
                        </a:solidFill>
                      </a:endParaRPr>
                    </a:p>
                  </a:txBody>
                  <a:tcPr anchor="ctr">
                    <a:solidFill>
                      <a:srgbClr val="0070C0"/>
                    </a:solidFill>
                  </a:tcPr>
                </a:tc>
                <a:tc>
                  <a:txBody>
                    <a:bodyPr/>
                    <a:lstStyle/>
                    <a:p>
                      <a:pPr algn="ctr"/>
                      <a:r>
                        <a:rPr lang="pl-PL" b="1" dirty="0" smtClean="0">
                          <a:solidFill>
                            <a:schemeClr val="bg1"/>
                          </a:solidFill>
                        </a:rPr>
                        <a:t>luty 2018 </a:t>
                      </a:r>
                      <a:endParaRPr lang="pl-PL" b="1" dirty="0">
                        <a:solidFill>
                          <a:schemeClr val="bg1"/>
                        </a:solidFill>
                      </a:endParaRPr>
                    </a:p>
                  </a:txBody>
                  <a:tcPr anchor="ctr">
                    <a:solidFill>
                      <a:srgbClr val="0070C0"/>
                    </a:solidFill>
                  </a:tcPr>
                </a:tc>
              </a:tr>
              <a:tr h="370840">
                <a:tc>
                  <a:txBody>
                    <a:bodyPr/>
                    <a:lstStyle/>
                    <a:p>
                      <a:pPr algn="ctr"/>
                      <a:r>
                        <a:rPr lang="pl-PL" b="1" dirty="0" smtClean="0">
                          <a:solidFill>
                            <a:schemeClr val="bg1"/>
                          </a:solidFill>
                        </a:rPr>
                        <a:t>Złożenie deklaracji VAT-7</a:t>
                      </a:r>
                      <a:endParaRPr lang="pl-PL" b="1" dirty="0">
                        <a:solidFill>
                          <a:schemeClr val="bg1"/>
                        </a:solidFill>
                      </a:endParaRPr>
                    </a:p>
                  </a:txBody>
                  <a:tcPr anchor="ctr">
                    <a:solidFill>
                      <a:srgbClr val="00B0F0"/>
                    </a:solidFill>
                  </a:tcPr>
                </a:tc>
                <a:tc>
                  <a:txBody>
                    <a:bodyPr/>
                    <a:lstStyle/>
                    <a:p>
                      <a:pPr algn="ctr"/>
                      <a:r>
                        <a:rPr lang="pl-PL" b="1" dirty="0" smtClean="0">
                          <a:solidFill>
                            <a:schemeClr val="bg1"/>
                          </a:solidFill>
                        </a:rPr>
                        <a:t>do 25 lutego</a:t>
                      </a:r>
                      <a:endParaRPr lang="pl-PL" b="1" dirty="0">
                        <a:solidFill>
                          <a:schemeClr val="bg1"/>
                        </a:solidFill>
                      </a:endParaRPr>
                    </a:p>
                  </a:txBody>
                  <a:tcPr anchor="ctr">
                    <a:solidFill>
                      <a:srgbClr val="00B0F0"/>
                    </a:solidFill>
                  </a:tcPr>
                </a:tc>
                <a:tc>
                  <a:txBody>
                    <a:bodyPr/>
                    <a:lstStyle/>
                    <a:p>
                      <a:pPr algn="ctr"/>
                      <a:r>
                        <a:rPr lang="pl-PL" b="1" dirty="0" smtClean="0">
                          <a:solidFill>
                            <a:schemeClr val="bg1"/>
                          </a:solidFill>
                        </a:rPr>
                        <a:t>do 25 marca</a:t>
                      </a:r>
                      <a:endParaRPr lang="pl-PL" b="1" dirty="0">
                        <a:solidFill>
                          <a:schemeClr val="bg1"/>
                        </a:solidFill>
                      </a:endParaRPr>
                    </a:p>
                  </a:txBody>
                  <a:tcPr anchor="ctr">
                    <a:solidFill>
                      <a:srgbClr val="00B0F0"/>
                    </a:solidFill>
                  </a:tcPr>
                </a:tc>
                <a:tc>
                  <a:txBody>
                    <a:bodyPr/>
                    <a:lstStyle/>
                    <a:p>
                      <a:pPr algn="ctr"/>
                      <a:r>
                        <a:rPr lang="pl-PL" b="1" dirty="0" smtClean="0">
                          <a:solidFill>
                            <a:schemeClr val="bg1"/>
                          </a:solidFill>
                        </a:rPr>
                        <a:t>do 25 marca</a:t>
                      </a:r>
                      <a:endParaRPr lang="pl-PL" b="1" dirty="0">
                        <a:solidFill>
                          <a:schemeClr val="bg1"/>
                        </a:solidFill>
                      </a:endParaRPr>
                    </a:p>
                  </a:txBody>
                  <a:tcPr anchor="ctr">
                    <a:solidFill>
                      <a:srgbClr val="00B0F0"/>
                    </a:solidFill>
                  </a:tcPr>
                </a:tc>
              </a:tr>
            </a:tbl>
          </a:graphicData>
        </a:graphic>
      </p:graphicFrame>
      <p:sp>
        <p:nvSpPr>
          <p:cNvPr id="7" name="pole tekstowe 6"/>
          <p:cNvSpPr txBox="1"/>
          <p:nvPr/>
        </p:nvSpPr>
        <p:spPr>
          <a:xfrm>
            <a:off x="8028384" y="6597352"/>
            <a:ext cx="1008112" cy="246221"/>
          </a:xfrm>
          <a:prstGeom prst="rect">
            <a:avLst/>
          </a:prstGeom>
          <a:noFill/>
        </p:spPr>
        <p:txBody>
          <a:bodyPr wrap="square" rtlCol="0">
            <a:spAutoFit/>
          </a:bodyPr>
          <a:lstStyle/>
          <a:p>
            <a:pPr algn="ctr"/>
            <a:r>
              <a:rPr lang="pl-PL" sz="1000" i="1" dirty="0" smtClean="0"/>
              <a:t>maj 2018</a:t>
            </a:r>
            <a:endParaRPr lang="pl-PL" sz="1000" i="1" dirty="0"/>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accent1"/>
          </a:solidFill>
        </p:spPr>
        <p:txBody>
          <a:bodyPr>
            <a:normAutofit/>
          </a:bodyPr>
          <a:lstStyle/>
          <a:p>
            <a:r>
              <a:rPr lang="pl-PL" dirty="0" smtClean="0"/>
              <a:t>Najem (1)</a:t>
            </a:r>
            <a:endParaRPr lang="pl-PL" dirty="0"/>
          </a:p>
        </p:txBody>
      </p:sp>
      <p:sp>
        <p:nvSpPr>
          <p:cNvPr id="3" name="Symbol zastępczy zawartości 2"/>
          <p:cNvSpPr>
            <a:spLocks noGrp="1"/>
          </p:cNvSpPr>
          <p:nvPr>
            <p:ph idx="1"/>
          </p:nvPr>
        </p:nvSpPr>
        <p:spPr>
          <a:xfrm>
            <a:off x="457200" y="2276872"/>
            <a:ext cx="8229600" cy="4176464"/>
          </a:xfrm>
        </p:spPr>
        <p:txBody>
          <a:bodyPr>
            <a:normAutofit fontScale="62500" lnSpcReduction="20000"/>
          </a:bodyPr>
          <a:lstStyle/>
          <a:p>
            <a:pPr>
              <a:buNone/>
            </a:pPr>
            <a:r>
              <a:rPr lang="pl-PL" dirty="0" smtClean="0"/>
              <a:t>	1) Faktury należy wystawiać w terminie określonym w umowie najmu, </a:t>
            </a:r>
            <a:br>
              <a:rPr lang="pl-PL" dirty="0" smtClean="0"/>
            </a:br>
            <a:r>
              <a:rPr lang="pl-PL" dirty="0" smtClean="0"/>
              <a:t>nie później niż z upływem terminu płatności (art. 106i ust. 3 </a:t>
            </a:r>
            <a:r>
              <a:rPr lang="pl-PL" dirty="0" err="1" smtClean="0"/>
              <a:t>pkt</a:t>
            </a:r>
            <a:r>
              <a:rPr lang="pl-PL" dirty="0" smtClean="0"/>
              <a:t> 4 ustawy </a:t>
            </a:r>
            <a:br>
              <a:rPr lang="pl-PL" dirty="0" smtClean="0"/>
            </a:br>
            <a:r>
              <a:rPr lang="pl-PL" dirty="0" smtClean="0"/>
              <a:t>o VAT). </a:t>
            </a:r>
            <a:r>
              <a:rPr lang="pl-PL" b="1" dirty="0" smtClean="0"/>
              <a:t>Późniejsze wystawienie faktury nie przesuwa momentu powstania obowiązku podatkowego</a:t>
            </a:r>
            <a:r>
              <a:rPr lang="pl-PL" dirty="0" smtClean="0"/>
              <a:t>;</a:t>
            </a:r>
          </a:p>
          <a:p>
            <a:pPr>
              <a:buNone/>
            </a:pPr>
            <a:r>
              <a:rPr lang="pl-PL" dirty="0" smtClean="0"/>
              <a:t>	2) Faktury należy wystawiać za okresy określone w umowie najmu (najczęściej jest to jeden miesiąc) - błędne jest np. wystawianie faktur </a:t>
            </a:r>
            <a:br>
              <a:rPr lang="pl-PL" dirty="0" smtClean="0"/>
            </a:br>
            <a:r>
              <a:rPr lang="pl-PL" dirty="0" smtClean="0"/>
              <a:t>za kilka miesięcy, jeżeli z zapisów umowy wynika konieczność fakturowania co miesiąc;</a:t>
            </a:r>
          </a:p>
          <a:p>
            <a:pPr>
              <a:buNone/>
            </a:pPr>
            <a:r>
              <a:rPr lang="pl-PL" dirty="0" smtClean="0"/>
              <a:t>	3) Kwota faktury musi wynikać i być zgodna z zapisami umowy najmu. Obniżenie opłat za najem np. w związku z czasowym wyłączeniem pomieszczenia z najmu, remontem lub obowiązywaniem umowy </a:t>
            </a:r>
            <a:br>
              <a:rPr lang="pl-PL" dirty="0" smtClean="0"/>
            </a:br>
            <a:r>
              <a:rPr lang="pl-PL" dirty="0" smtClean="0"/>
              <a:t>od połowy miesiąca – może nastąpić </a:t>
            </a:r>
            <a:r>
              <a:rPr lang="pl-PL" b="1" dirty="0" smtClean="0"/>
              <a:t>wyłącznie na podstawie odpowiednich zapisów w umowie lub aneksie</a:t>
            </a:r>
            <a:r>
              <a:rPr lang="pl-PL" dirty="0" smtClean="0"/>
              <a:t>. Do zmiany kwoty najmu wynikającej z umowy </a:t>
            </a:r>
            <a:r>
              <a:rPr lang="pl-PL" b="1" dirty="0" smtClean="0"/>
              <a:t>nie jest wystarczające pismo lub notatka służbowa.</a:t>
            </a:r>
          </a:p>
        </p:txBody>
      </p:sp>
      <p:sp>
        <p:nvSpPr>
          <p:cNvPr id="4" name="Tytuł 1"/>
          <p:cNvSpPr txBox="1">
            <a:spLocks/>
          </p:cNvSpPr>
          <p:nvPr/>
        </p:nvSpPr>
        <p:spPr>
          <a:xfrm>
            <a:off x="467544" y="1556792"/>
            <a:ext cx="8229600" cy="504056"/>
          </a:xfrm>
          <a:prstGeom prst="rect">
            <a:avLst/>
          </a:prstGeom>
          <a:solidFill>
            <a:schemeClr val="accent1">
              <a:lumMod val="60000"/>
              <a:lumOff val="40000"/>
            </a:schemeClr>
          </a:solidFill>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200" b="1" i="0" u="none" strike="noStrike" kern="1200" cap="none" spc="0" normalizeH="0" baseline="0" noProof="0" dirty="0" smtClean="0">
                <a:ln>
                  <a:noFill/>
                </a:ln>
                <a:solidFill>
                  <a:schemeClr val="tx1"/>
                </a:solidFill>
                <a:effectLst/>
                <a:uLnTx/>
                <a:uFillTx/>
                <a:latin typeface="+mj-lt"/>
                <a:ea typeface="+mj-ea"/>
                <a:cs typeface="+mj-cs"/>
              </a:rPr>
              <a:t>Wystawianie faktur za najem niezgodnie z zapisami umów najmu</a:t>
            </a:r>
            <a:endParaRPr kumimoji="0" lang="pl-PL" sz="2200" b="1" i="0" u="none" strike="noStrike" kern="1200" cap="none" spc="0" normalizeH="0" baseline="0" noProof="0" dirty="0">
              <a:ln>
                <a:noFill/>
              </a:ln>
              <a:solidFill>
                <a:schemeClr val="tx1"/>
              </a:solidFill>
              <a:effectLst/>
              <a:uLnTx/>
              <a:uFillTx/>
              <a:latin typeface="+mj-lt"/>
              <a:ea typeface="+mj-ea"/>
              <a:cs typeface="+mj-cs"/>
            </a:endParaRPr>
          </a:p>
        </p:txBody>
      </p:sp>
      <p:pic>
        <p:nvPicPr>
          <p:cNvPr id="5" name="Obraz 4" descr="VAT.jpg"/>
          <p:cNvPicPr>
            <a:picLocks noChangeAspect="1"/>
          </p:cNvPicPr>
          <p:nvPr/>
        </p:nvPicPr>
        <p:blipFill>
          <a:blip r:embed="rId2" cstate="print"/>
          <a:stretch>
            <a:fillRect/>
          </a:stretch>
        </p:blipFill>
        <p:spPr>
          <a:xfrm>
            <a:off x="8028384" y="6093296"/>
            <a:ext cx="1008112" cy="669849"/>
          </a:xfrm>
          <a:prstGeom prst="rect">
            <a:avLst/>
          </a:prstGeom>
        </p:spPr>
      </p:pic>
      <p:sp>
        <p:nvSpPr>
          <p:cNvPr id="6" name="pole tekstowe 5"/>
          <p:cNvSpPr txBox="1"/>
          <p:nvPr/>
        </p:nvSpPr>
        <p:spPr>
          <a:xfrm>
            <a:off x="8028384" y="6597352"/>
            <a:ext cx="1008112" cy="246221"/>
          </a:xfrm>
          <a:prstGeom prst="rect">
            <a:avLst/>
          </a:prstGeom>
          <a:noFill/>
        </p:spPr>
        <p:txBody>
          <a:bodyPr wrap="square" rtlCol="0">
            <a:spAutoFit/>
          </a:bodyPr>
          <a:lstStyle/>
          <a:p>
            <a:pPr algn="ctr"/>
            <a:r>
              <a:rPr lang="pl-PL" sz="1000" i="1" dirty="0" smtClean="0"/>
              <a:t>maj 2018</a:t>
            </a:r>
            <a:endParaRPr lang="pl-PL" sz="1000" i="1" dirty="0"/>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accent1"/>
          </a:solidFill>
        </p:spPr>
        <p:txBody>
          <a:bodyPr>
            <a:normAutofit/>
          </a:bodyPr>
          <a:lstStyle/>
          <a:p>
            <a:r>
              <a:rPr lang="pl-PL" dirty="0" smtClean="0"/>
              <a:t>Najem (2)</a:t>
            </a:r>
            <a:endParaRPr lang="pl-PL" dirty="0"/>
          </a:p>
        </p:txBody>
      </p:sp>
      <p:sp>
        <p:nvSpPr>
          <p:cNvPr id="3" name="Symbol zastępczy zawartości 2"/>
          <p:cNvSpPr>
            <a:spLocks noGrp="1"/>
          </p:cNvSpPr>
          <p:nvPr>
            <p:ph idx="1"/>
          </p:nvPr>
        </p:nvSpPr>
        <p:spPr>
          <a:xfrm>
            <a:off x="457200" y="2276872"/>
            <a:ext cx="8229600" cy="4176464"/>
          </a:xfrm>
        </p:spPr>
        <p:txBody>
          <a:bodyPr>
            <a:normAutofit fontScale="92500" lnSpcReduction="20000"/>
          </a:bodyPr>
          <a:lstStyle/>
          <a:p>
            <a:pPr>
              <a:buNone/>
            </a:pPr>
            <a:r>
              <a:rPr lang="pl-PL" dirty="0" smtClean="0"/>
              <a:t>	1) Obowiązek podatkowy z tytułu świadczenia usług najmu powstaje z chwilą wystawienia faktury – art. 19a ust. 5 </a:t>
            </a:r>
            <a:r>
              <a:rPr lang="pl-PL" dirty="0" err="1" smtClean="0"/>
              <a:t>pkt</a:t>
            </a:r>
            <a:r>
              <a:rPr lang="pl-PL" dirty="0" smtClean="0"/>
              <a:t> 4 lit. b ustawy o VAT;</a:t>
            </a:r>
          </a:p>
          <a:p>
            <a:pPr>
              <a:buNone/>
            </a:pPr>
            <a:r>
              <a:rPr lang="pl-PL" b="1" dirty="0" smtClean="0"/>
              <a:t>	</a:t>
            </a:r>
            <a:r>
              <a:rPr lang="pl-PL" dirty="0" smtClean="0"/>
              <a:t>2) W przypadku kiedy nie wystawiono faktury </a:t>
            </a:r>
            <a:br>
              <a:rPr lang="pl-PL" dirty="0" smtClean="0"/>
            </a:br>
            <a:r>
              <a:rPr lang="pl-PL" dirty="0" smtClean="0"/>
              <a:t>w terminie przewidzianym w umowie najmu </a:t>
            </a:r>
            <a:br>
              <a:rPr lang="pl-PL" dirty="0" smtClean="0"/>
            </a:br>
            <a:r>
              <a:rPr lang="pl-PL" dirty="0" smtClean="0"/>
              <a:t>lub wystawiono ją z opóźnieniem, obowiązek podatkowy powstaje z chwilą upływu terminu płatności określonego w umowie najmu – art. 19a ust. 7 ustawy o VAT;</a:t>
            </a:r>
          </a:p>
          <a:p>
            <a:pPr>
              <a:buNone/>
            </a:pPr>
            <a:r>
              <a:rPr lang="pl-PL" dirty="0" smtClean="0"/>
              <a:t>	</a:t>
            </a:r>
            <a:endParaRPr lang="pl-PL" b="1" dirty="0" smtClean="0"/>
          </a:p>
        </p:txBody>
      </p:sp>
      <p:sp>
        <p:nvSpPr>
          <p:cNvPr id="4" name="Tytuł 1"/>
          <p:cNvSpPr txBox="1">
            <a:spLocks/>
          </p:cNvSpPr>
          <p:nvPr/>
        </p:nvSpPr>
        <p:spPr>
          <a:xfrm>
            <a:off x="467544" y="1556792"/>
            <a:ext cx="8229600" cy="504056"/>
          </a:xfrm>
          <a:prstGeom prst="rect">
            <a:avLst/>
          </a:prstGeom>
          <a:solidFill>
            <a:schemeClr val="accent1">
              <a:lumMod val="60000"/>
              <a:lumOff val="40000"/>
            </a:schemeClr>
          </a:solidFill>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l-PL" sz="2200" b="1" dirty="0" smtClean="0">
                <a:latin typeface="+mj-lt"/>
                <a:ea typeface="+mj-ea"/>
                <a:cs typeface="+mj-cs"/>
              </a:rPr>
              <a:t>Obowiązek podatkowy i wystawianie faktur przy usługach najmu</a:t>
            </a:r>
          </a:p>
        </p:txBody>
      </p:sp>
      <p:pic>
        <p:nvPicPr>
          <p:cNvPr id="5" name="Obraz 4" descr="VAT.jpg"/>
          <p:cNvPicPr>
            <a:picLocks noChangeAspect="1"/>
          </p:cNvPicPr>
          <p:nvPr/>
        </p:nvPicPr>
        <p:blipFill>
          <a:blip r:embed="rId2" cstate="print"/>
          <a:stretch>
            <a:fillRect/>
          </a:stretch>
        </p:blipFill>
        <p:spPr>
          <a:xfrm>
            <a:off x="8028384" y="6093296"/>
            <a:ext cx="1008112" cy="669849"/>
          </a:xfrm>
          <a:prstGeom prst="rect">
            <a:avLst/>
          </a:prstGeom>
        </p:spPr>
      </p:pic>
      <p:sp>
        <p:nvSpPr>
          <p:cNvPr id="6" name="pole tekstowe 5"/>
          <p:cNvSpPr txBox="1"/>
          <p:nvPr/>
        </p:nvSpPr>
        <p:spPr>
          <a:xfrm>
            <a:off x="8028384" y="6597352"/>
            <a:ext cx="1008112" cy="246221"/>
          </a:xfrm>
          <a:prstGeom prst="rect">
            <a:avLst/>
          </a:prstGeom>
          <a:noFill/>
        </p:spPr>
        <p:txBody>
          <a:bodyPr wrap="square" rtlCol="0">
            <a:spAutoFit/>
          </a:bodyPr>
          <a:lstStyle/>
          <a:p>
            <a:pPr algn="ctr"/>
            <a:r>
              <a:rPr lang="pl-PL" sz="1000" i="1" dirty="0" smtClean="0"/>
              <a:t>maj 2018</a:t>
            </a:r>
            <a:endParaRPr lang="pl-PL" sz="1000" i="1" dirty="0"/>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accent1"/>
          </a:solidFill>
        </p:spPr>
        <p:txBody>
          <a:bodyPr>
            <a:normAutofit/>
          </a:bodyPr>
          <a:lstStyle/>
          <a:p>
            <a:r>
              <a:rPr lang="pl-PL" dirty="0" smtClean="0"/>
              <a:t>Najem (3)</a:t>
            </a:r>
            <a:endParaRPr lang="pl-PL" dirty="0"/>
          </a:p>
        </p:txBody>
      </p:sp>
      <p:sp>
        <p:nvSpPr>
          <p:cNvPr id="3" name="Symbol zastępczy zawartości 2"/>
          <p:cNvSpPr>
            <a:spLocks noGrp="1"/>
          </p:cNvSpPr>
          <p:nvPr>
            <p:ph idx="1"/>
          </p:nvPr>
        </p:nvSpPr>
        <p:spPr>
          <a:xfrm>
            <a:off x="457200" y="2276872"/>
            <a:ext cx="8229600" cy="4176464"/>
          </a:xfrm>
        </p:spPr>
        <p:txBody>
          <a:bodyPr>
            <a:normAutofit fontScale="62500" lnSpcReduction="20000"/>
          </a:bodyPr>
          <a:lstStyle/>
          <a:p>
            <a:pPr>
              <a:buNone/>
            </a:pPr>
            <a:r>
              <a:rPr lang="pl-PL" dirty="0" smtClean="0"/>
              <a:t>	1) Przy przenoszeniu kosztów zużycia mediów na najemców należy </a:t>
            </a:r>
            <a:r>
              <a:rPr lang="pl-PL" b="1" dirty="0" smtClean="0"/>
              <a:t>zwrócić szczególną uwagę </a:t>
            </a:r>
            <a:r>
              <a:rPr lang="pl-PL" dirty="0" smtClean="0"/>
              <a:t>na zapisy umów najmu w tym zakresie;</a:t>
            </a:r>
          </a:p>
          <a:p>
            <a:pPr>
              <a:buNone/>
            </a:pPr>
            <a:r>
              <a:rPr lang="pl-PL" b="1" dirty="0" smtClean="0"/>
              <a:t>	</a:t>
            </a:r>
            <a:r>
              <a:rPr lang="pl-PL" dirty="0" smtClean="0"/>
              <a:t>2) Jeżeli dostawa mediów stanowi część kompleksowej usługi najmu (ryczałt) – wówczas dostawę tę należy opodatkować stawką właściwą </a:t>
            </a:r>
            <a:br>
              <a:rPr lang="pl-PL" dirty="0" smtClean="0"/>
            </a:br>
            <a:r>
              <a:rPr lang="pl-PL" dirty="0" smtClean="0"/>
              <a:t>dla świadczonej usługi najmu (lokale mieszkalne – „</a:t>
            </a:r>
            <a:r>
              <a:rPr lang="pl-PL" dirty="0" err="1" smtClean="0"/>
              <a:t>zw</a:t>
            </a:r>
            <a:r>
              <a:rPr lang="pl-PL" dirty="0" smtClean="0"/>
              <a:t>”, lokale niemieszkalne – 23%);</a:t>
            </a:r>
          </a:p>
          <a:p>
            <a:pPr>
              <a:buNone/>
            </a:pPr>
            <a:r>
              <a:rPr lang="pl-PL" b="1" dirty="0" smtClean="0"/>
              <a:t>	</a:t>
            </a:r>
            <a:r>
              <a:rPr lang="pl-PL" dirty="0" smtClean="0"/>
              <a:t>3) Jeżeli dostawa mediów stanowi odrębną od najmu usługę (rozliczenie na podstawie faktycznego zużycia – fizyczny miernik, </a:t>
            </a:r>
            <a:r>
              <a:rPr lang="pl-PL" dirty="0" err="1" smtClean="0"/>
              <a:t>podliczniki</a:t>
            </a:r>
            <a:r>
              <a:rPr lang="pl-PL" dirty="0" smtClean="0"/>
              <a:t>) – wówczas dostawę tę należy opodatkować stawką właściwą dla danego medium (8% lub 23%)</a:t>
            </a:r>
          </a:p>
          <a:p>
            <a:pPr>
              <a:buNone/>
            </a:pPr>
            <a:r>
              <a:rPr lang="pl-PL" b="1" dirty="0" smtClean="0"/>
              <a:t>	</a:t>
            </a:r>
            <a:r>
              <a:rPr lang="pl-PL" dirty="0" smtClean="0"/>
              <a:t>4) Przenoszony na najemców lokali koszt opłaty za gospodarowanie odpadami komunalnymi </a:t>
            </a:r>
            <a:r>
              <a:rPr lang="pl-PL" b="1" dirty="0" smtClean="0"/>
              <a:t>zawsze</a:t>
            </a:r>
            <a:r>
              <a:rPr lang="pl-PL" dirty="0" smtClean="0"/>
              <a:t> należy traktować jako część kompleksowej usługi najmu i opodatkować stawką właściwą dla świadczonej usługi najmu (lokale mieszkalne – „</a:t>
            </a:r>
            <a:r>
              <a:rPr lang="pl-PL" dirty="0" err="1" smtClean="0"/>
              <a:t>zw</a:t>
            </a:r>
            <a:r>
              <a:rPr lang="pl-PL" dirty="0" smtClean="0"/>
              <a:t>”, lokale niemieszkalne – 23%).</a:t>
            </a:r>
            <a:endParaRPr lang="pl-PL" b="1" dirty="0" smtClean="0"/>
          </a:p>
        </p:txBody>
      </p:sp>
      <p:sp>
        <p:nvSpPr>
          <p:cNvPr id="4" name="Tytuł 1"/>
          <p:cNvSpPr txBox="1">
            <a:spLocks/>
          </p:cNvSpPr>
          <p:nvPr/>
        </p:nvSpPr>
        <p:spPr>
          <a:xfrm>
            <a:off x="467544" y="1556792"/>
            <a:ext cx="8229600" cy="504056"/>
          </a:xfrm>
          <a:prstGeom prst="rect">
            <a:avLst/>
          </a:prstGeom>
          <a:solidFill>
            <a:schemeClr val="accent1">
              <a:lumMod val="60000"/>
              <a:lumOff val="40000"/>
            </a:schemeClr>
          </a:solidFill>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200" b="1" i="0" u="none" strike="noStrike" kern="1200" cap="none" spc="0" normalizeH="0" baseline="0" noProof="0" dirty="0" smtClean="0">
                <a:ln>
                  <a:noFill/>
                </a:ln>
                <a:solidFill>
                  <a:schemeClr val="tx1"/>
                </a:solidFill>
                <a:effectLst/>
                <a:uLnTx/>
                <a:uFillTx/>
                <a:latin typeface="+mj-lt"/>
                <a:ea typeface="+mj-ea"/>
                <a:cs typeface="+mj-cs"/>
              </a:rPr>
              <a:t>Rozliczanie mediów przy umowach najmu (ryczałt lub odrębna usługa)</a:t>
            </a:r>
            <a:endParaRPr kumimoji="0" lang="pl-PL" sz="2200" b="1" i="0" u="none" strike="noStrike" kern="1200" cap="none" spc="0" normalizeH="0" baseline="0" noProof="0" dirty="0">
              <a:ln>
                <a:noFill/>
              </a:ln>
              <a:solidFill>
                <a:schemeClr val="tx1"/>
              </a:solidFill>
              <a:effectLst/>
              <a:uLnTx/>
              <a:uFillTx/>
              <a:latin typeface="+mj-lt"/>
              <a:ea typeface="+mj-ea"/>
              <a:cs typeface="+mj-cs"/>
            </a:endParaRPr>
          </a:p>
        </p:txBody>
      </p:sp>
      <p:pic>
        <p:nvPicPr>
          <p:cNvPr id="5" name="Obraz 4" descr="VAT.jpg"/>
          <p:cNvPicPr>
            <a:picLocks noChangeAspect="1"/>
          </p:cNvPicPr>
          <p:nvPr/>
        </p:nvPicPr>
        <p:blipFill>
          <a:blip r:embed="rId2" cstate="print"/>
          <a:stretch>
            <a:fillRect/>
          </a:stretch>
        </p:blipFill>
        <p:spPr>
          <a:xfrm>
            <a:off x="8028384" y="6093296"/>
            <a:ext cx="1008112" cy="669849"/>
          </a:xfrm>
          <a:prstGeom prst="rect">
            <a:avLst/>
          </a:prstGeom>
        </p:spPr>
      </p:pic>
      <p:sp>
        <p:nvSpPr>
          <p:cNvPr id="6" name="pole tekstowe 5"/>
          <p:cNvSpPr txBox="1"/>
          <p:nvPr/>
        </p:nvSpPr>
        <p:spPr>
          <a:xfrm>
            <a:off x="8028384" y="6597352"/>
            <a:ext cx="1008112" cy="246221"/>
          </a:xfrm>
          <a:prstGeom prst="rect">
            <a:avLst/>
          </a:prstGeom>
          <a:noFill/>
        </p:spPr>
        <p:txBody>
          <a:bodyPr wrap="square" rtlCol="0">
            <a:spAutoFit/>
          </a:bodyPr>
          <a:lstStyle/>
          <a:p>
            <a:pPr algn="ctr"/>
            <a:r>
              <a:rPr lang="pl-PL" sz="1000" i="1" dirty="0" smtClean="0"/>
              <a:t>maj 2018</a:t>
            </a:r>
            <a:endParaRPr lang="pl-PL" sz="1000" i="1" dirty="0"/>
          </a:p>
        </p:txBody>
      </p:sp>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accent1"/>
          </a:solidFill>
        </p:spPr>
        <p:txBody>
          <a:bodyPr>
            <a:normAutofit/>
          </a:bodyPr>
          <a:lstStyle/>
          <a:p>
            <a:r>
              <a:rPr lang="pl-PL" dirty="0" smtClean="0"/>
              <a:t>Najem (4)</a:t>
            </a:r>
            <a:endParaRPr lang="pl-PL" dirty="0"/>
          </a:p>
        </p:txBody>
      </p:sp>
      <p:sp>
        <p:nvSpPr>
          <p:cNvPr id="3" name="Symbol zastępczy zawartości 2"/>
          <p:cNvSpPr>
            <a:spLocks noGrp="1"/>
          </p:cNvSpPr>
          <p:nvPr>
            <p:ph idx="1"/>
          </p:nvPr>
        </p:nvSpPr>
        <p:spPr>
          <a:xfrm>
            <a:off x="457200" y="2276872"/>
            <a:ext cx="8229600" cy="4176464"/>
          </a:xfrm>
        </p:spPr>
        <p:txBody>
          <a:bodyPr>
            <a:normAutofit fontScale="92500" lnSpcReduction="10000"/>
          </a:bodyPr>
          <a:lstStyle/>
          <a:p>
            <a:pPr>
              <a:buNone/>
            </a:pPr>
            <a:r>
              <a:rPr lang="pl-PL" dirty="0" smtClean="0"/>
              <a:t>	Dostawa mediów stanowi odrębną od najmu usługę, opodatkowaną stawkami właściwymi </a:t>
            </a:r>
            <a:br>
              <a:rPr lang="pl-PL" dirty="0" smtClean="0"/>
            </a:br>
            <a:r>
              <a:rPr lang="pl-PL" dirty="0" smtClean="0"/>
              <a:t>dla dostawy tych mediów (8% i 23%) wtedy, gdy:</a:t>
            </a:r>
          </a:p>
          <a:p>
            <a:pPr>
              <a:buNone/>
            </a:pPr>
            <a:r>
              <a:rPr lang="pl-PL" b="1" dirty="0" smtClean="0"/>
              <a:t>	</a:t>
            </a:r>
            <a:r>
              <a:rPr lang="pl-PL" dirty="0" smtClean="0"/>
              <a:t>1) rozliczenie mediów (kwota przenoszona </a:t>
            </a:r>
            <a:br>
              <a:rPr lang="pl-PL" dirty="0" smtClean="0"/>
            </a:br>
            <a:r>
              <a:rPr lang="pl-PL" dirty="0" smtClean="0"/>
              <a:t>na najemcę) następuje na podstawie faktycznego zużycia określonego za pomocą fizycznych mierników (</a:t>
            </a:r>
            <a:r>
              <a:rPr lang="pl-PL" dirty="0" err="1" smtClean="0"/>
              <a:t>podliczniki</a:t>
            </a:r>
            <a:r>
              <a:rPr lang="pl-PL" dirty="0" smtClean="0"/>
              <a:t>);</a:t>
            </a:r>
          </a:p>
          <a:p>
            <a:pPr>
              <a:buNone/>
            </a:pPr>
            <a:r>
              <a:rPr lang="pl-PL" b="1" dirty="0" smtClean="0"/>
              <a:t>	</a:t>
            </a:r>
            <a:r>
              <a:rPr lang="pl-PL" dirty="0" smtClean="0"/>
              <a:t>2) najemca może samodzielnie decydować </a:t>
            </a:r>
            <a:br>
              <a:rPr lang="pl-PL" dirty="0" smtClean="0"/>
            </a:br>
            <a:r>
              <a:rPr lang="pl-PL" dirty="0" smtClean="0"/>
              <a:t>i wpływać na wielkość zużycia mediów.</a:t>
            </a:r>
            <a:endParaRPr lang="pl-PL" b="1" dirty="0" smtClean="0"/>
          </a:p>
        </p:txBody>
      </p:sp>
      <p:sp>
        <p:nvSpPr>
          <p:cNvPr id="4" name="Tytuł 1"/>
          <p:cNvSpPr txBox="1">
            <a:spLocks/>
          </p:cNvSpPr>
          <p:nvPr/>
        </p:nvSpPr>
        <p:spPr>
          <a:xfrm>
            <a:off x="467544" y="1556792"/>
            <a:ext cx="8229600" cy="504056"/>
          </a:xfrm>
          <a:prstGeom prst="rect">
            <a:avLst/>
          </a:prstGeom>
          <a:solidFill>
            <a:schemeClr val="accent1">
              <a:lumMod val="60000"/>
              <a:lumOff val="40000"/>
            </a:schemeClr>
          </a:solidFill>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200" b="1" i="0" u="none" strike="noStrike" kern="1200" cap="none" spc="0" normalizeH="0" baseline="0" noProof="0" dirty="0" smtClean="0">
                <a:ln>
                  <a:noFill/>
                </a:ln>
                <a:solidFill>
                  <a:schemeClr val="tx1"/>
                </a:solidFill>
                <a:effectLst/>
                <a:uLnTx/>
                <a:uFillTx/>
                <a:latin typeface="+mj-lt"/>
                <a:ea typeface="+mj-ea"/>
                <a:cs typeface="+mj-cs"/>
              </a:rPr>
              <a:t>Rozliczanie mediów przy umowach najmu (odrębna usługa)</a:t>
            </a:r>
            <a:endParaRPr kumimoji="0" lang="pl-PL" sz="2200" b="1" i="0" u="none" strike="noStrike" kern="1200" cap="none" spc="0" normalizeH="0" baseline="0" noProof="0" dirty="0">
              <a:ln>
                <a:noFill/>
              </a:ln>
              <a:solidFill>
                <a:schemeClr val="tx1"/>
              </a:solidFill>
              <a:effectLst/>
              <a:uLnTx/>
              <a:uFillTx/>
              <a:latin typeface="+mj-lt"/>
              <a:ea typeface="+mj-ea"/>
              <a:cs typeface="+mj-cs"/>
            </a:endParaRPr>
          </a:p>
        </p:txBody>
      </p:sp>
      <p:pic>
        <p:nvPicPr>
          <p:cNvPr id="5" name="Obraz 4" descr="VAT.jpg"/>
          <p:cNvPicPr>
            <a:picLocks noChangeAspect="1"/>
          </p:cNvPicPr>
          <p:nvPr/>
        </p:nvPicPr>
        <p:blipFill>
          <a:blip r:embed="rId2" cstate="print"/>
          <a:stretch>
            <a:fillRect/>
          </a:stretch>
        </p:blipFill>
        <p:spPr>
          <a:xfrm>
            <a:off x="8028384" y="6093296"/>
            <a:ext cx="1008112" cy="669849"/>
          </a:xfrm>
          <a:prstGeom prst="rect">
            <a:avLst/>
          </a:prstGeom>
        </p:spPr>
      </p:pic>
      <p:sp>
        <p:nvSpPr>
          <p:cNvPr id="6" name="pole tekstowe 5"/>
          <p:cNvSpPr txBox="1"/>
          <p:nvPr/>
        </p:nvSpPr>
        <p:spPr>
          <a:xfrm>
            <a:off x="8028384" y="6597352"/>
            <a:ext cx="1008112" cy="246221"/>
          </a:xfrm>
          <a:prstGeom prst="rect">
            <a:avLst/>
          </a:prstGeom>
          <a:noFill/>
        </p:spPr>
        <p:txBody>
          <a:bodyPr wrap="square" rtlCol="0">
            <a:spAutoFit/>
          </a:bodyPr>
          <a:lstStyle/>
          <a:p>
            <a:pPr algn="ctr"/>
            <a:r>
              <a:rPr lang="pl-PL" sz="1000" i="1" dirty="0" smtClean="0"/>
              <a:t>maj 2018</a:t>
            </a:r>
            <a:endParaRPr lang="pl-PL" sz="1000" i="1" dirty="0"/>
          </a:p>
        </p:txBody>
      </p:sp>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accent1"/>
          </a:solidFill>
        </p:spPr>
        <p:txBody>
          <a:bodyPr>
            <a:normAutofit/>
          </a:bodyPr>
          <a:lstStyle/>
          <a:p>
            <a:r>
              <a:rPr lang="pl-PL" dirty="0" smtClean="0"/>
              <a:t>Najem (5)</a:t>
            </a:r>
            <a:endParaRPr lang="pl-PL" dirty="0"/>
          </a:p>
        </p:txBody>
      </p:sp>
      <p:sp>
        <p:nvSpPr>
          <p:cNvPr id="3" name="Symbol zastępczy zawartości 2"/>
          <p:cNvSpPr>
            <a:spLocks noGrp="1"/>
          </p:cNvSpPr>
          <p:nvPr>
            <p:ph idx="1"/>
          </p:nvPr>
        </p:nvSpPr>
        <p:spPr>
          <a:xfrm>
            <a:off x="457200" y="2276872"/>
            <a:ext cx="8229600" cy="4176464"/>
          </a:xfrm>
        </p:spPr>
        <p:txBody>
          <a:bodyPr>
            <a:normAutofit fontScale="85000" lnSpcReduction="20000"/>
          </a:bodyPr>
          <a:lstStyle/>
          <a:p>
            <a:pPr>
              <a:buNone/>
            </a:pPr>
            <a:r>
              <a:rPr lang="pl-PL" dirty="0" smtClean="0"/>
              <a:t>	Dostawa mediów stanowi element kalkulacyjny czynszu najmu, opodatkowany stawkami właściwymi </a:t>
            </a:r>
            <a:br>
              <a:rPr lang="pl-PL" dirty="0" smtClean="0"/>
            </a:br>
            <a:r>
              <a:rPr lang="pl-PL" dirty="0" smtClean="0"/>
              <a:t>dla dostawy świadczonej usługi najmu (lokale mieszkalne – „</a:t>
            </a:r>
            <a:r>
              <a:rPr lang="pl-PL" dirty="0" err="1" smtClean="0"/>
              <a:t>zw</a:t>
            </a:r>
            <a:r>
              <a:rPr lang="pl-PL" dirty="0" smtClean="0"/>
              <a:t>”, lokale niemieszkalne – 23%) wtedy, gdy:</a:t>
            </a:r>
          </a:p>
          <a:p>
            <a:pPr>
              <a:buNone/>
            </a:pPr>
            <a:r>
              <a:rPr lang="pl-PL" b="1" dirty="0" smtClean="0"/>
              <a:t>	</a:t>
            </a:r>
            <a:r>
              <a:rPr lang="pl-PL" dirty="0" smtClean="0"/>
              <a:t>1) rozliczenie mediów (kwota przenoszona na najemcę) następuje na podstawie ryczałtu wynikającego </a:t>
            </a:r>
            <a:br>
              <a:rPr lang="pl-PL" dirty="0" smtClean="0"/>
            </a:br>
            <a:r>
              <a:rPr lang="pl-PL" dirty="0" smtClean="0"/>
              <a:t>z umowy lub kalkulacji kosztów utrzymania budynku </a:t>
            </a:r>
            <a:br>
              <a:rPr lang="pl-PL" dirty="0" smtClean="0"/>
            </a:br>
            <a:r>
              <a:rPr lang="pl-PL" dirty="0" smtClean="0"/>
              <a:t>w stosunku do wynajmowanego lokalu;</a:t>
            </a:r>
          </a:p>
          <a:p>
            <a:pPr>
              <a:buNone/>
            </a:pPr>
            <a:r>
              <a:rPr lang="pl-PL" b="1" dirty="0" smtClean="0"/>
              <a:t>	</a:t>
            </a:r>
            <a:r>
              <a:rPr lang="pl-PL" dirty="0" smtClean="0"/>
              <a:t>2) najemca w żaden sposób nie może samodzielnie decydować i wpływać na wielkość zużycia mediów.</a:t>
            </a:r>
            <a:endParaRPr lang="pl-PL" b="1" dirty="0" smtClean="0"/>
          </a:p>
        </p:txBody>
      </p:sp>
      <p:sp>
        <p:nvSpPr>
          <p:cNvPr id="4" name="Tytuł 1"/>
          <p:cNvSpPr txBox="1">
            <a:spLocks/>
          </p:cNvSpPr>
          <p:nvPr/>
        </p:nvSpPr>
        <p:spPr>
          <a:xfrm>
            <a:off x="467544" y="1556792"/>
            <a:ext cx="8229600" cy="504056"/>
          </a:xfrm>
          <a:prstGeom prst="rect">
            <a:avLst/>
          </a:prstGeom>
          <a:solidFill>
            <a:schemeClr val="accent1">
              <a:lumMod val="60000"/>
              <a:lumOff val="40000"/>
            </a:schemeClr>
          </a:solidFill>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200" b="1" i="0" u="none" strike="noStrike" kern="1200" cap="none" spc="0" normalizeH="0" baseline="0" noProof="0" dirty="0" smtClean="0">
                <a:ln>
                  <a:noFill/>
                </a:ln>
                <a:solidFill>
                  <a:schemeClr val="tx1"/>
                </a:solidFill>
                <a:effectLst/>
                <a:uLnTx/>
                <a:uFillTx/>
                <a:latin typeface="+mj-lt"/>
                <a:ea typeface="+mj-ea"/>
                <a:cs typeface="+mj-cs"/>
              </a:rPr>
              <a:t>Rozliczanie mediów przy umowach najmu (element</a:t>
            </a:r>
            <a:r>
              <a:rPr kumimoji="0" lang="pl-PL" sz="2200" b="1" i="0" u="none" strike="noStrike" kern="1200" cap="none" spc="0" normalizeH="0" noProof="0" dirty="0" smtClean="0">
                <a:ln>
                  <a:noFill/>
                </a:ln>
                <a:solidFill>
                  <a:schemeClr val="tx1"/>
                </a:solidFill>
                <a:effectLst/>
                <a:uLnTx/>
                <a:uFillTx/>
                <a:latin typeface="+mj-lt"/>
                <a:ea typeface="+mj-ea"/>
                <a:cs typeface="+mj-cs"/>
              </a:rPr>
              <a:t> kalkulacji czynszu najmu</a:t>
            </a:r>
            <a:r>
              <a:rPr kumimoji="0" lang="pl-PL" sz="2200" b="1" i="0" u="none" strike="noStrike" kern="1200" cap="none" spc="0" normalizeH="0" baseline="0" noProof="0" dirty="0" smtClean="0">
                <a:ln>
                  <a:noFill/>
                </a:ln>
                <a:solidFill>
                  <a:schemeClr val="tx1"/>
                </a:solidFill>
                <a:effectLst/>
                <a:uLnTx/>
                <a:uFillTx/>
                <a:latin typeface="+mj-lt"/>
                <a:ea typeface="+mj-ea"/>
                <a:cs typeface="+mj-cs"/>
              </a:rPr>
              <a:t>)</a:t>
            </a:r>
            <a:endParaRPr kumimoji="0" lang="pl-PL" sz="2200" b="1" i="0" u="none" strike="noStrike" kern="1200" cap="none" spc="0" normalizeH="0" baseline="0" noProof="0" dirty="0">
              <a:ln>
                <a:noFill/>
              </a:ln>
              <a:solidFill>
                <a:schemeClr val="tx1"/>
              </a:solidFill>
              <a:effectLst/>
              <a:uLnTx/>
              <a:uFillTx/>
              <a:latin typeface="+mj-lt"/>
              <a:ea typeface="+mj-ea"/>
              <a:cs typeface="+mj-cs"/>
            </a:endParaRPr>
          </a:p>
        </p:txBody>
      </p:sp>
      <p:pic>
        <p:nvPicPr>
          <p:cNvPr id="5" name="Obraz 4" descr="VAT.jpg"/>
          <p:cNvPicPr>
            <a:picLocks noChangeAspect="1"/>
          </p:cNvPicPr>
          <p:nvPr/>
        </p:nvPicPr>
        <p:blipFill>
          <a:blip r:embed="rId2" cstate="print"/>
          <a:stretch>
            <a:fillRect/>
          </a:stretch>
        </p:blipFill>
        <p:spPr>
          <a:xfrm>
            <a:off x="8028384" y="6093296"/>
            <a:ext cx="1008112" cy="669849"/>
          </a:xfrm>
          <a:prstGeom prst="rect">
            <a:avLst/>
          </a:prstGeom>
        </p:spPr>
      </p:pic>
      <p:sp>
        <p:nvSpPr>
          <p:cNvPr id="6" name="pole tekstowe 5"/>
          <p:cNvSpPr txBox="1"/>
          <p:nvPr/>
        </p:nvSpPr>
        <p:spPr>
          <a:xfrm>
            <a:off x="8028384" y="6597352"/>
            <a:ext cx="1008112" cy="246221"/>
          </a:xfrm>
          <a:prstGeom prst="rect">
            <a:avLst/>
          </a:prstGeom>
          <a:noFill/>
        </p:spPr>
        <p:txBody>
          <a:bodyPr wrap="square" rtlCol="0">
            <a:spAutoFit/>
          </a:bodyPr>
          <a:lstStyle/>
          <a:p>
            <a:pPr algn="ctr"/>
            <a:r>
              <a:rPr lang="pl-PL" sz="1000" i="1" dirty="0" smtClean="0"/>
              <a:t>maj 2018</a:t>
            </a:r>
            <a:endParaRPr lang="pl-PL" sz="1000" i="1" dirty="0"/>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accent1"/>
          </a:solidFill>
        </p:spPr>
        <p:txBody>
          <a:bodyPr>
            <a:normAutofit/>
          </a:bodyPr>
          <a:lstStyle/>
          <a:p>
            <a:r>
              <a:rPr lang="pl-PL" dirty="0" smtClean="0"/>
              <a:t>Najem </a:t>
            </a:r>
            <a:r>
              <a:rPr lang="pl-PL" dirty="0" smtClean="0"/>
              <a:t>(6)</a:t>
            </a:r>
            <a:endParaRPr lang="pl-PL" dirty="0"/>
          </a:p>
        </p:txBody>
      </p:sp>
      <p:sp>
        <p:nvSpPr>
          <p:cNvPr id="3" name="Symbol zastępczy zawartości 2"/>
          <p:cNvSpPr>
            <a:spLocks noGrp="1"/>
          </p:cNvSpPr>
          <p:nvPr>
            <p:ph idx="1"/>
          </p:nvPr>
        </p:nvSpPr>
        <p:spPr>
          <a:xfrm>
            <a:off x="457200" y="2276872"/>
            <a:ext cx="8229600" cy="4176464"/>
          </a:xfrm>
        </p:spPr>
        <p:txBody>
          <a:bodyPr>
            <a:normAutofit lnSpcReduction="10000"/>
          </a:bodyPr>
          <a:lstStyle/>
          <a:p>
            <a:pPr>
              <a:buNone/>
            </a:pPr>
            <a:r>
              <a:rPr lang="pl-PL" dirty="0" smtClean="0"/>
              <a:t>	Dla dochowania rzetelności i przejrzystości dokumentowania transakcji, okazjonalny (bezumowny) najem pomieszczeń </a:t>
            </a:r>
            <a:br>
              <a:rPr lang="pl-PL" dirty="0" smtClean="0"/>
            </a:br>
            <a:r>
              <a:rPr lang="pl-PL" dirty="0" smtClean="0"/>
              <a:t>lub powierzchni pod reklamę </a:t>
            </a:r>
            <a:r>
              <a:rPr lang="pl-PL" b="1" dirty="0" smtClean="0"/>
              <a:t>powinien</a:t>
            </a:r>
            <a:r>
              <a:rPr lang="pl-PL" dirty="0" smtClean="0"/>
              <a:t> odbywać się na podstawie pisma, maila </a:t>
            </a:r>
            <a:br>
              <a:rPr lang="pl-PL" dirty="0" smtClean="0"/>
            </a:br>
            <a:r>
              <a:rPr lang="pl-PL" dirty="0" smtClean="0"/>
              <a:t>lub jakiegokolwiek innego dokumentu otrzymanego od kontrahenta, zawierającego prośbę o udostępnienie lokalu </a:t>
            </a:r>
            <a:br>
              <a:rPr lang="pl-PL" dirty="0" smtClean="0"/>
            </a:br>
            <a:r>
              <a:rPr lang="pl-PL" dirty="0" smtClean="0"/>
              <a:t>lub powierzchni. </a:t>
            </a:r>
            <a:r>
              <a:rPr lang="pl-PL" b="1" dirty="0" smtClean="0"/>
              <a:t> </a:t>
            </a:r>
          </a:p>
        </p:txBody>
      </p:sp>
      <p:sp>
        <p:nvSpPr>
          <p:cNvPr id="4" name="Tytuł 1"/>
          <p:cNvSpPr txBox="1">
            <a:spLocks/>
          </p:cNvSpPr>
          <p:nvPr/>
        </p:nvSpPr>
        <p:spPr>
          <a:xfrm>
            <a:off x="467544" y="1556792"/>
            <a:ext cx="8229600" cy="504056"/>
          </a:xfrm>
          <a:prstGeom prst="rect">
            <a:avLst/>
          </a:prstGeom>
          <a:solidFill>
            <a:schemeClr val="accent1">
              <a:lumMod val="60000"/>
              <a:lumOff val="40000"/>
            </a:schemeClr>
          </a:solidFill>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l-PL" sz="2200" b="1" dirty="0" smtClean="0">
                <a:latin typeface="+mj-lt"/>
                <a:ea typeface="+mj-ea"/>
                <a:cs typeface="+mj-cs"/>
              </a:rPr>
              <a:t>Okazjonalny najem pomieszczeń</a:t>
            </a:r>
            <a:endParaRPr kumimoji="0" lang="pl-PL" sz="2200" b="1" i="0" u="none" strike="noStrike" kern="1200" cap="none" spc="0" normalizeH="0" baseline="0" noProof="0" dirty="0">
              <a:ln>
                <a:noFill/>
              </a:ln>
              <a:solidFill>
                <a:schemeClr val="tx1"/>
              </a:solidFill>
              <a:effectLst/>
              <a:uLnTx/>
              <a:uFillTx/>
              <a:latin typeface="+mj-lt"/>
              <a:ea typeface="+mj-ea"/>
              <a:cs typeface="+mj-cs"/>
            </a:endParaRPr>
          </a:p>
        </p:txBody>
      </p:sp>
      <p:pic>
        <p:nvPicPr>
          <p:cNvPr id="5" name="Obraz 4" descr="VAT.jpg"/>
          <p:cNvPicPr>
            <a:picLocks noChangeAspect="1"/>
          </p:cNvPicPr>
          <p:nvPr/>
        </p:nvPicPr>
        <p:blipFill>
          <a:blip r:embed="rId2" cstate="print"/>
          <a:stretch>
            <a:fillRect/>
          </a:stretch>
        </p:blipFill>
        <p:spPr>
          <a:xfrm>
            <a:off x="8028384" y="6093296"/>
            <a:ext cx="1008112" cy="669849"/>
          </a:xfrm>
          <a:prstGeom prst="rect">
            <a:avLst/>
          </a:prstGeom>
        </p:spPr>
      </p:pic>
      <p:sp>
        <p:nvSpPr>
          <p:cNvPr id="6" name="pole tekstowe 5"/>
          <p:cNvSpPr txBox="1"/>
          <p:nvPr/>
        </p:nvSpPr>
        <p:spPr>
          <a:xfrm>
            <a:off x="8028384" y="6597352"/>
            <a:ext cx="1008112" cy="246221"/>
          </a:xfrm>
          <a:prstGeom prst="rect">
            <a:avLst/>
          </a:prstGeom>
          <a:noFill/>
        </p:spPr>
        <p:txBody>
          <a:bodyPr wrap="square" rtlCol="0">
            <a:spAutoFit/>
          </a:bodyPr>
          <a:lstStyle/>
          <a:p>
            <a:pPr algn="ctr"/>
            <a:r>
              <a:rPr lang="pl-PL" sz="1000" i="1" dirty="0" smtClean="0"/>
              <a:t>maj 2018</a:t>
            </a:r>
            <a:endParaRPr lang="pl-PL" sz="1000" i="1" dirty="0"/>
          </a:p>
        </p:txBody>
      </p:sp>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accent1"/>
          </a:solidFill>
        </p:spPr>
        <p:txBody>
          <a:bodyPr>
            <a:normAutofit/>
          </a:bodyPr>
          <a:lstStyle/>
          <a:p>
            <a:r>
              <a:rPr lang="pl-PL" dirty="0" smtClean="0"/>
              <a:t>Najem </a:t>
            </a:r>
            <a:r>
              <a:rPr lang="pl-PL" dirty="0" smtClean="0"/>
              <a:t>(7)</a:t>
            </a:r>
            <a:endParaRPr lang="pl-PL" dirty="0"/>
          </a:p>
        </p:txBody>
      </p:sp>
      <p:sp>
        <p:nvSpPr>
          <p:cNvPr id="3" name="Symbol zastępczy zawartości 2"/>
          <p:cNvSpPr>
            <a:spLocks noGrp="1"/>
          </p:cNvSpPr>
          <p:nvPr>
            <p:ph idx="1"/>
          </p:nvPr>
        </p:nvSpPr>
        <p:spPr>
          <a:xfrm>
            <a:off x="457200" y="2276872"/>
            <a:ext cx="8229600" cy="4176464"/>
          </a:xfrm>
        </p:spPr>
        <p:txBody>
          <a:bodyPr>
            <a:normAutofit fontScale="77500" lnSpcReduction="20000"/>
          </a:bodyPr>
          <a:lstStyle/>
          <a:p>
            <a:pPr>
              <a:buNone/>
            </a:pPr>
            <a:r>
              <a:rPr lang="pl-PL" dirty="0" smtClean="0"/>
              <a:t>	1) Zgodnie z przepisami Uchwały Rady Miasta Szczecin </a:t>
            </a:r>
            <a:br>
              <a:rPr lang="pl-PL" dirty="0" smtClean="0"/>
            </a:br>
            <a:r>
              <a:rPr lang="pl-PL" dirty="0" smtClean="0"/>
              <a:t>nr LXIII/1169/06 z dnia 16 października 2006 r. w sprawie określenia szczegółowych warunków korzystania </a:t>
            </a:r>
            <a:br>
              <a:rPr lang="pl-PL" dirty="0" smtClean="0"/>
            </a:br>
            <a:r>
              <a:rPr lang="pl-PL" dirty="0" smtClean="0"/>
              <a:t>z nieruchomości gminnych przez miejskie jednostki organizacyjne nie posiadające osobowości prawnej, jednostka organizacyjna władająca daną nieruchomością ma prawo do oddania nieruchomości do odpłatnego korzystania </a:t>
            </a:r>
            <a:r>
              <a:rPr lang="pl-PL" b="1" dirty="0" smtClean="0"/>
              <a:t>wyłącznie w ramach zawartych umów (najmu lub dzierżawy)</a:t>
            </a:r>
            <a:r>
              <a:rPr lang="pl-PL" dirty="0" smtClean="0"/>
              <a:t> - § 3 </a:t>
            </a:r>
            <a:r>
              <a:rPr lang="pl-PL" dirty="0" err="1" smtClean="0"/>
              <a:t>pkt</a:t>
            </a:r>
            <a:r>
              <a:rPr lang="pl-PL" dirty="0" smtClean="0"/>
              <a:t> 1 Uchwały;</a:t>
            </a:r>
          </a:p>
          <a:p>
            <a:pPr>
              <a:buNone/>
            </a:pPr>
            <a:r>
              <a:rPr lang="pl-PL" dirty="0" smtClean="0"/>
              <a:t>	2) Zawarte z kontrahentami umowy najmu muszą być podpisane przez obie strony oraz być zatwierdzone </a:t>
            </a:r>
            <a:br>
              <a:rPr lang="pl-PL" dirty="0" smtClean="0"/>
            </a:br>
            <a:r>
              <a:rPr lang="pl-PL" dirty="0" smtClean="0"/>
              <a:t>przez radcę prawnego.</a:t>
            </a:r>
          </a:p>
        </p:txBody>
      </p:sp>
      <p:sp>
        <p:nvSpPr>
          <p:cNvPr id="4" name="Tytuł 1"/>
          <p:cNvSpPr txBox="1">
            <a:spLocks/>
          </p:cNvSpPr>
          <p:nvPr/>
        </p:nvSpPr>
        <p:spPr>
          <a:xfrm>
            <a:off x="467544" y="1556792"/>
            <a:ext cx="8229600" cy="504056"/>
          </a:xfrm>
          <a:prstGeom prst="rect">
            <a:avLst/>
          </a:prstGeom>
          <a:solidFill>
            <a:schemeClr val="accent1">
              <a:lumMod val="60000"/>
              <a:lumOff val="40000"/>
            </a:schemeClr>
          </a:solidFill>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200" b="1" i="0" u="none" strike="noStrike" kern="1200" cap="none" spc="0" normalizeH="0" baseline="0" noProof="0" dirty="0" smtClean="0">
                <a:ln>
                  <a:noFill/>
                </a:ln>
                <a:solidFill>
                  <a:schemeClr val="tx1"/>
                </a:solidFill>
                <a:effectLst/>
                <a:uLnTx/>
                <a:uFillTx/>
                <a:latin typeface="+mj-lt"/>
                <a:ea typeface="+mj-ea"/>
                <a:cs typeface="+mj-cs"/>
              </a:rPr>
              <a:t>Najem długoterminowy</a:t>
            </a:r>
            <a:r>
              <a:rPr kumimoji="0" lang="pl-PL" sz="2200" b="1" i="0" u="none" strike="noStrike" kern="1200" cap="none" spc="0" normalizeH="0" noProof="0" dirty="0" smtClean="0">
                <a:ln>
                  <a:noFill/>
                </a:ln>
                <a:solidFill>
                  <a:schemeClr val="tx1"/>
                </a:solidFill>
                <a:effectLst/>
                <a:uLnTx/>
                <a:uFillTx/>
                <a:latin typeface="+mj-lt"/>
                <a:ea typeface="+mj-ea"/>
                <a:cs typeface="+mj-cs"/>
              </a:rPr>
              <a:t> dokonywany wyłącznie na podstawie podpisanych przez strony umów</a:t>
            </a:r>
            <a:endParaRPr kumimoji="0" lang="pl-PL" sz="2200" b="1" i="0" u="none" strike="noStrike" kern="1200" cap="none" spc="0" normalizeH="0" baseline="0" noProof="0" dirty="0">
              <a:ln>
                <a:noFill/>
              </a:ln>
              <a:solidFill>
                <a:schemeClr val="tx1"/>
              </a:solidFill>
              <a:effectLst/>
              <a:uLnTx/>
              <a:uFillTx/>
              <a:latin typeface="+mj-lt"/>
              <a:ea typeface="+mj-ea"/>
              <a:cs typeface="+mj-cs"/>
            </a:endParaRPr>
          </a:p>
        </p:txBody>
      </p:sp>
      <p:pic>
        <p:nvPicPr>
          <p:cNvPr id="5" name="Obraz 4" descr="VAT.jpg"/>
          <p:cNvPicPr>
            <a:picLocks noChangeAspect="1"/>
          </p:cNvPicPr>
          <p:nvPr/>
        </p:nvPicPr>
        <p:blipFill>
          <a:blip r:embed="rId2" cstate="print"/>
          <a:stretch>
            <a:fillRect/>
          </a:stretch>
        </p:blipFill>
        <p:spPr>
          <a:xfrm>
            <a:off x="8028384" y="6093296"/>
            <a:ext cx="1008112" cy="669849"/>
          </a:xfrm>
          <a:prstGeom prst="rect">
            <a:avLst/>
          </a:prstGeom>
        </p:spPr>
      </p:pic>
      <p:sp>
        <p:nvSpPr>
          <p:cNvPr id="6" name="pole tekstowe 5"/>
          <p:cNvSpPr txBox="1"/>
          <p:nvPr/>
        </p:nvSpPr>
        <p:spPr>
          <a:xfrm>
            <a:off x="8028384" y="6597352"/>
            <a:ext cx="1008112" cy="246221"/>
          </a:xfrm>
          <a:prstGeom prst="rect">
            <a:avLst/>
          </a:prstGeom>
          <a:noFill/>
        </p:spPr>
        <p:txBody>
          <a:bodyPr wrap="square" rtlCol="0">
            <a:spAutoFit/>
          </a:bodyPr>
          <a:lstStyle/>
          <a:p>
            <a:pPr algn="ctr"/>
            <a:r>
              <a:rPr lang="pl-PL" sz="1000" i="1" dirty="0" smtClean="0"/>
              <a:t>maj 2018</a:t>
            </a:r>
            <a:endParaRPr lang="pl-PL" sz="1000" i="1" dirty="0"/>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accent1"/>
          </a:solidFill>
        </p:spPr>
        <p:txBody>
          <a:bodyPr>
            <a:normAutofit/>
          </a:bodyPr>
          <a:lstStyle/>
          <a:p>
            <a:r>
              <a:rPr lang="pl-PL" dirty="0" smtClean="0"/>
              <a:t>Faktury sprzedażowe (1)</a:t>
            </a:r>
            <a:endParaRPr lang="pl-PL" dirty="0"/>
          </a:p>
        </p:txBody>
      </p:sp>
      <p:sp>
        <p:nvSpPr>
          <p:cNvPr id="3" name="Symbol zastępczy zawartości 2"/>
          <p:cNvSpPr>
            <a:spLocks noGrp="1"/>
          </p:cNvSpPr>
          <p:nvPr>
            <p:ph idx="1"/>
          </p:nvPr>
        </p:nvSpPr>
        <p:spPr>
          <a:xfrm>
            <a:off x="457200" y="2276872"/>
            <a:ext cx="8229600" cy="4176464"/>
          </a:xfrm>
        </p:spPr>
        <p:txBody>
          <a:bodyPr>
            <a:normAutofit fontScale="92500" lnSpcReduction="20000"/>
          </a:bodyPr>
          <a:lstStyle/>
          <a:p>
            <a:r>
              <a:rPr lang="pl-PL" dirty="0" smtClean="0"/>
              <a:t>Oznaczenia rodzaju dokumentu (F – faktura </a:t>
            </a:r>
            <a:br>
              <a:rPr lang="pl-PL" dirty="0" smtClean="0"/>
            </a:br>
            <a:r>
              <a:rPr lang="pl-PL" dirty="0" smtClean="0"/>
              <a:t>dla kontrahenta zewnętrznego, W – faktura wewnętrzna, K – korekta);</a:t>
            </a:r>
          </a:p>
          <a:p>
            <a:r>
              <a:rPr lang="pl-PL" dirty="0" smtClean="0"/>
              <a:t>Kolejnego numeru dokumentu – należy przyjąć jedną z poniższych zasad i stosować ją </a:t>
            </a:r>
            <a:r>
              <a:rPr lang="pl-PL" b="1" dirty="0" smtClean="0"/>
              <a:t>konsekwentnie</a:t>
            </a:r>
            <a:r>
              <a:rPr lang="pl-PL" dirty="0" smtClean="0"/>
              <a:t>:</a:t>
            </a:r>
          </a:p>
          <a:p>
            <a:pPr>
              <a:buNone/>
            </a:pPr>
            <a:r>
              <a:rPr lang="pl-PL" dirty="0" smtClean="0"/>
              <a:t> 	1) prawidłowo – sześć cyfr uzupełnionych „zerami” z przodu, np. SP37/F/18/</a:t>
            </a:r>
            <a:r>
              <a:rPr lang="pl-PL" b="1" dirty="0" smtClean="0"/>
              <a:t>000001.</a:t>
            </a:r>
          </a:p>
          <a:p>
            <a:pPr>
              <a:buNone/>
            </a:pPr>
            <a:r>
              <a:rPr lang="pl-PL" b="1" dirty="0" smtClean="0"/>
              <a:t>	</a:t>
            </a:r>
            <a:r>
              <a:rPr lang="pl-PL" dirty="0" smtClean="0"/>
              <a:t>2) lub ewentualnie – bez ręcznego uzupełniania, bez dodatkowych cyfr, np. SP37/F/18/</a:t>
            </a:r>
            <a:r>
              <a:rPr lang="pl-PL" b="1" dirty="0" smtClean="0"/>
              <a:t>1;</a:t>
            </a:r>
          </a:p>
          <a:p>
            <a:pPr>
              <a:buNone/>
            </a:pPr>
            <a:endParaRPr lang="pl-PL" b="1" dirty="0"/>
          </a:p>
        </p:txBody>
      </p:sp>
      <p:sp>
        <p:nvSpPr>
          <p:cNvPr id="4" name="Tytuł 1"/>
          <p:cNvSpPr txBox="1">
            <a:spLocks/>
          </p:cNvSpPr>
          <p:nvPr/>
        </p:nvSpPr>
        <p:spPr>
          <a:xfrm>
            <a:off x="467544" y="1556792"/>
            <a:ext cx="8229600" cy="504056"/>
          </a:xfrm>
          <a:prstGeom prst="rect">
            <a:avLst/>
          </a:prstGeom>
          <a:solidFill>
            <a:schemeClr val="accent1">
              <a:lumMod val="60000"/>
              <a:lumOff val="40000"/>
            </a:schemeClr>
          </a:solidFill>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200" b="1" i="0" u="none" strike="noStrike" kern="1200" cap="none" spc="0" normalizeH="0" baseline="0" noProof="0" dirty="0" smtClean="0">
                <a:ln>
                  <a:noFill/>
                </a:ln>
                <a:solidFill>
                  <a:schemeClr val="tx1"/>
                </a:solidFill>
                <a:effectLst/>
                <a:uLnTx/>
                <a:uFillTx/>
                <a:latin typeface="+mj-lt"/>
                <a:ea typeface="+mj-ea"/>
                <a:cs typeface="+mj-cs"/>
              </a:rPr>
              <a:t>Maska faktury niezgodna z Zarządzeniem w zakresie:</a:t>
            </a:r>
            <a:endParaRPr kumimoji="0" lang="pl-PL" sz="2200" b="1" i="0" u="none" strike="noStrike" kern="1200" cap="none" spc="0" normalizeH="0" baseline="0" noProof="0" dirty="0">
              <a:ln>
                <a:noFill/>
              </a:ln>
              <a:solidFill>
                <a:schemeClr val="tx1"/>
              </a:solidFill>
              <a:effectLst/>
              <a:uLnTx/>
              <a:uFillTx/>
              <a:latin typeface="+mj-lt"/>
              <a:ea typeface="+mj-ea"/>
              <a:cs typeface="+mj-cs"/>
            </a:endParaRPr>
          </a:p>
        </p:txBody>
      </p:sp>
      <p:pic>
        <p:nvPicPr>
          <p:cNvPr id="5" name="Obraz 4" descr="VAT.jpg"/>
          <p:cNvPicPr>
            <a:picLocks noChangeAspect="1"/>
          </p:cNvPicPr>
          <p:nvPr/>
        </p:nvPicPr>
        <p:blipFill>
          <a:blip r:embed="rId2" cstate="print"/>
          <a:stretch>
            <a:fillRect/>
          </a:stretch>
        </p:blipFill>
        <p:spPr>
          <a:xfrm>
            <a:off x="8028384" y="6093296"/>
            <a:ext cx="1008112" cy="669849"/>
          </a:xfrm>
          <a:prstGeom prst="rect">
            <a:avLst/>
          </a:prstGeom>
        </p:spPr>
      </p:pic>
      <p:sp>
        <p:nvSpPr>
          <p:cNvPr id="6" name="pole tekstowe 5"/>
          <p:cNvSpPr txBox="1"/>
          <p:nvPr/>
        </p:nvSpPr>
        <p:spPr>
          <a:xfrm>
            <a:off x="8028384" y="6597352"/>
            <a:ext cx="1008112" cy="246221"/>
          </a:xfrm>
          <a:prstGeom prst="rect">
            <a:avLst/>
          </a:prstGeom>
          <a:noFill/>
        </p:spPr>
        <p:txBody>
          <a:bodyPr wrap="square" rtlCol="0">
            <a:spAutoFit/>
          </a:bodyPr>
          <a:lstStyle/>
          <a:p>
            <a:pPr algn="ctr"/>
            <a:r>
              <a:rPr lang="pl-PL" sz="1000" i="1" dirty="0" smtClean="0"/>
              <a:t>maj 2018</a:t>
            </a:r>
            <a:endParaRPr lang="pl-PL" sz="1000" i="1" dirty="0"/>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accent1"/>
          </a:solidFill>
        </p:spPr>
        <p:txBody>
          <a:bodyPr>
            <a:normAutofit/>
          </a:bodyPr>
          <a:lstStyle/>
          <a:p>
            <a:r>
              <a:rPr lang="pl-PL" dirty="0" smtClean="0"/>
              <a:t>Rejestry zakupu (1)</a:t>
            </a:r>
            <a:endParaRPr lang="pl-PL" dirty="0"/>
          </a:p>
        </p:txBody>
      </p:sp>
      <p:sp>
        <p:nvSpPr>
          <p:cNvPr id="3" name="Symbol zastępczy zawartości 2"/>
          <p:cNvSpPr>
            <a:spLocks noGrp="1"/>
          </p:cNvSpPr>
          <p:nvPr>
            <p:ph idx="1"/>
          </p:nvPr>
        </p:nvSpPr>
        <p:spPr>
          <a:xfrm>
            <a:off x="457200" y="2276872"/>
            <a:ext cx="8229600" cy="4176464"/>
          </a:xfrm>
        </p:spPr>
        <p:txBody>
          <a:bodyPr>
            <a:normAutofit fontScale="77500" lnSpcReduction="20000"/>
          </a:bodyPr>
          <a:lstStyle/>
          <a:p>
            <a:pPr>
              <a:buNone/>
            </a:pPr>
            <a:r>
              <a:rPr lang="pl-PL" dirty="0" smtClean="0"/>
              <a:t>	 Mimo, że możliwość dokonania odliczenia VAT jest prawem, a nie obowiązkiem podatnika (art. 86 ust. 1 ustawy o VAT), należy zwrócić uwagę, że jednostki budżetowe działają w ramach jednego scentralizowanego podatnika VAT jako Gmina Miasto Szczecin. </a:t>
            </a:r>
          </a:p>
          <a:p>
            <a:pPr>
              <a:buNone/>
            </a:pPr>
            <a:r>
              <a:rPr lang="pl-PL" dirty="0" smtClean="0"/>
              <a:t>	Szczególnie przy dostawie mediów, kwoty możliwe </a:t>
            </a:r>
            <a:br>
              <a:rPr lang="pl-PL" dirty="0" smtClean="0"/>
            </a:br>
            <a:r>
              <a:rPr lang="pl-PL" dirty="0" smtClean="0"/>
              <a:t>do odliczenia mogą być znaczące, a po uwzględnieniu efektu skali (169 jednostek budżetowych Gminy), brak odliczenia w tych przypadkach może stanowić niegospodarność w rozumieniu Ustawy z dnia 27 sierpnia 2009 r. o finansach publicznych (</a:t>
            </a:r>
            <a:r>
              <a:rPr lang="pl-PL" dirty="0" err="1" smtClean="0"/>
              <a:t>Dz.U</a:t>
            </a:r>
            <a:r>
              <a:rPr lang="pl-PL" dirty="0" smtClean="0"/>
              <a:t>. z 2016 r. poz. 1870).</a:t>
            </a:r>
          </a:p>
        </p:txBody>
      </p:sp>
      <p:sp>
        <p:nvSpPr>
          <p:cNvPr id="4" name="Tytuł 1"/>
          <p:cNvSpPr txBox="1">
            <a:spLocks/>
          </p:cNvSpPr>
          <p:nvPr/>
        </p:nvSpPr>
        <p:spPr>
          <a:xfrm>
            <a:off x="467544" y="1556792"/>
            <a:ext cx="8229600" cy="504056"/>
          </a:xfrm>
          <a:prstGeom prst="rect">
            <a:avLst/>
          </a:prstGeom>
          <a:solidFill>
            <a:schemeClr val="accent1">
              <a:lumMod val="60000"/>
              <a:lumOff val="40000"/>
            </a:schemeClr>
          </a:solidFill>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200" b="1" i="0" u="none" strike="noStrike" kern="1200" cap="none" spc="0" normalizeH="0" baseline="0" noProof="0" dirty="0" smtClean="0">
                <a:ln>
                  <a:noFill/>
                </a:ln>
                <a:solidFill>
                  <a:schemeClr val="tx1"/>
                </a:solidFill>
                <a:effectLst/>
                <a:uLnTx/>
                <a:uFillTx/>
                <a:latin typeface="+mj-lt"/>
                <a:ea typeface="+mj-ea"/>
                <a:cs typeface="+mj-cs"/>
              </a:rPr>
              <a:t>Brak odliczeń podatku naliczonego od zakupów</a:t>
            </a:r>
            <a:r>
              <a:rPr kumimoji="0" lang="pl-PL" sz="2200" b="1" i="0" u="none" strike="noStrike" kern="1200" cap="none" spc="0" normalizeH="0" noProof="0" dirty="0" smtClean="0">
                <a:ln>
                  <a:noFill/>
                </a:ln>
                <a:solidFill>
                  <a:schemeClr val="tx1"/>
                </a:solidFill>
                <a:effectLst/>
                <a:uLnTx/>
                <a:uFillTx/>
                <a:latin typeface="+mj-lt"/>
                <a:ea typeface="+mj-ea"/>
                <a:cs typeface="+mj-cs"/>
              </a:rPr>
              <a:t> związanych ze sprzedażą opodatkowaną</a:t>
            </a:r>
            <a:endParaRPr kumimoji="0" lang="pl-PL" sz="2200" b="1" i="0" u="none" strike="noStrike" kern="1200" cap="none" spc="0" normalizeH="0" baseline="0" noProof="0" dirty="0">
              <a:ln>
                <a:noFill/>
              </a:ln>
              <a:solidFill>
                <a:schemeClr val="tx1"/>
              </a:solidFill>
              <a:effectLst/>
              <a:uLnTx/>
              <a:uFillTx/>
              <a:latin typeface="+mj-lt"/>
              <a:ea typeface="+mj-ea"/>
              <a:cs typeface="+mj-cs"/>
            </a:endParaRPr>
          </a:p>
        </p:txBody>
      </p:sp>
      <p:pic>
        <p:nvPicPr>
          <p:cNvPr id="5" name="Obraz 4" descr="VAT.jpg"/>
          <p:cNvPicPr>
            <a:picLocks noChangeAspect="1"/>
          </p:cNvPicPr>
          <p:nvPr/>
        </p:nvPicPr>
        <p:blipFill>
          <a:blip r:embed="rId2" cstate="print"/>
          <a:stretch>
            <a:fillRect/>
          </a:stretch>
        </p:blipFill>
        <p:spPr>
          <a:xfrm>
            <a:off x="8028384" y="6093296"/>
            <a:ext cx="1008112" cy="669849"/>
          </a:xfrm>
          <a:prstGeom prst="rect">
            <a:avLst/>
          </a:prstGeom>
        </p:spPr>
      </p:pic>
      <p:sp>
        <p:nvSpPr>
          <p:cNvPr id="6" name="pole tekstowe 5"/>
          <p:cNvSpPr txBox="1"/>
          <p:nvPr/>
        </p:nvSpPr>
        <p:spPr>
          <a:xfrm>
            <a:off x="8028384" y="6597352"/>
            <a:ext cx="1008112" cy="246221"/>
          </a:xfrm>
          <a:prstGeom prst="rect">
            <a:avLst/>
          </a:prstGeom>
          <a:noFill/>
        </p:spPr>
        <p:txBody>
          <a:bodyPr wrap="square" rtlCol="0">
            <a:spAutoFit/>
          </a:bodyPr>
          <a:lstStyle/>
          <a:p>
            <a:pPr algn="ctr"/>
            <a:r>
              <a:rPr lang="pl-PL" sz="1000" i="1" dirty="0" smtClean="0"/>
              <a:t>maj 2018</a:t>
            </a:r>
            <a:endParaRPr lang="pl-PL" sz="1000" i="1" dirty="0"/>
          </a:p>
        </p:txBody>
      </p:sp>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accent1"/>
          </a:solidFill>
        </p:spPr>
        <p:txBody>
          <a:bodyPr>
            <a:normAutofit/>
          </a:bodyPr>
          <a:lstStyle/>
          <a:p>
            <a:r>
              <a:rPr lang="pl-PL" dirty="0" smtClean="0"/>
              <a:t>Rejestry zakupu (2)</a:t>
            </a:r>
            <a:endParaRPr lang="pl-PL" dirty="0"/>
          </a:p>
        </p:txBody>
      </p:sp>
      <p:sp>
        <p:nvSpPr>
          <p:cNvPr id="3" name="Symbol zastępczy zawartości 2"/>
          <p:cNvSpPr>
            <a:spLocks noGrp="1"/>
          </p:cNvSpPr>
          <p:nvPr>
            <p:ph idx="1"/>
          </p:nvPr>
        </p:nvSpPr>
        <p:spPr>
          <a:xfrm>
            <a:off x="457200" y="2276872"/>
            <a:ext cx="8229600" cy="4176464"/>
          </a:xfrm>
        </p:spPr>
        <p:txBody>
          <a:bodyPr>
            <a:normAutofit fontScale="85000" lnSpcReduction="20000"/>
          </a:bodyPr>
          <a:lstStyle/>
          <a:p>
            <a:pPr>
              <a:buNone/>
            </a:pPr>
            <a:r>
              <a:rPr lang="pl-PL" dirty="0" smtClean="0"/>
              <a:t>	1) Prawo do obniżenia kwoty podatku należnego </a:t>
            </a:r>
            <a:br>
              <a:rPr lang="pl-PL" dirty="0" smtClean="0"/>
            </a:br>
            <a:r>
              <a:rPr lang="pl-PL" dirty="0" smtClean="0"/>
              <a:t>o kwotę podatku naliczonego powstaje za okres, </a:t>
            </a:r>
            <a:br>
              <a:rPr lang="pl-PL" dirty="0" smtClean="0"/>
            </a:br>
            <a:r>
              <a:rPr lang="pl-PL" dirty="0" smtClean="0"/>
              <a:t>w którym w odniesieniu do nabytych towarów i usług powstał obowiązek podatkowy, jednakże </a:t>
            </a:r>
            <a:r>
              <a:rPr lang="pl-PL" b="1" dirty="0" smtClean="0"/>
              <a:t>nie wcześniej niż w okresie w którym otrzymano fakturę </a:t>
            </a:r>
            <a:r>
              <a:rPr lang="pl-PL" dirty="0" smtClean="0"/>
              <a:t>(art. 86 </a:t>
            </a:r>
            <a:br>
              <a:rPr lang="pl-PL" dirty="0" smtClean="0"/>
            </a:br>
            <a:r>
              <a:rPr lang="pl-PL" dirty="0" smtClean="0"/>
              <a:t>ust. 10 ustawy o VAT);</a:t>
            </a:r>
          </a:p>
          <a:p>
            <a:pPr>
              <a:buNone/>
            </a:pPr>
            <a:r>
              <a:rPr lang="pl-PL" b="1" dirty="0" smtClean="0"/>
              <a:t>	</a:t>
            </a:r>
            <a:r>
              <a:rPr lang="pl-PL" dirty="0" smtClean="0"/>
              <a:t>2) Jeżeli podatnik nie dokonał obniżenia kwoty podatku należnego w okresie w którym powstał obowiązek podatkowy, wówczas może dokonać odliczenia </a:t>
            </a:r>
            <a:br>
              <a:rPr lang="pl-PL" dirty="0" smtClean="0"/>
            </a:br>
            <a:r>
              <a:rPr lang="pl-PL" dirty="0" smtClean="0"/>
              <a:t>w deklaracji podatkowej za jeden z dwóch następnych okresów rozliczeniowych (art. 86 ust. 11 ustawy o VAT).</a:t>
            </a:r>
            <a:endParaRPr lang="pl-PL" b="1" dirty="0" smtClean="0"/>
          </a:p>
        </p:txBody>
      </p:sp>
      <p:sp>
        <p:nvSpPr>
          <p:cNvPr id="4" name="Tytuł 1"/>
          <p:cNvSpPr txBox="1">
            <a:spLocks/>
          </p:cNvSpPr>
          <p:nvPr/>
        </p:nvSpPr>
        <p:spPr>
          <a:xfrm>
            <a:off x="467544" y="1556792"/>
            <a:ext cx="8229600" cy="504056"/>
          </a:xfrm>
          <a:prstGeom prst="rect">
            <a:avLst/>
          </a:prstGeom>
          <a:solidFill>
            <a:schemeClr val="accent1">
              <a:lumMod val="60000"/>
              <a:lumOff val="40000"/>
            </a:schemeClr>
          </a:solidFill>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l-PL" sz="2200" b="1" dirty="0" smtClean="0">
                <a:latin typeface="+mj-lt"/>
                <a:ea typeface="+mj-ea"/>
                <a:cs typeface="+mj-cs"/>
              </a:rPr>
              <a:t>Nieprawidłowy okres rozliczeniowy w którym dokonywane jest odliczenie</a:t>
            </a:r>
            <a:endParaRPr kumimoji="0" lang="pl-PL" sz="2200" b="1" i="0" u="none" strike="noStrike" kern="1200" cap="none" spc="0" normalizeH="0" baseline="0" noProof="0" dirty="0">
              <a:ln>
                <a:noFill/>
              </a:ln>
              <a:solidFill>
                <a:schemeClr val="tx1"/>
              </a:solidFill>
              <a:effectLst/>
              <a:uLnTx/>
              <a:uFillTx/>
              <a:latin typeface="+mj-lt"/>
              <a:ea typeface="+mj-ea"/>
              <a:cs typeface="+mj-cs"/>
            </a:endParaRPr>
          </a:p>
        </p:txBody>
      </p:sp>
      <p:pic>
        <p:nvPicPr>
          <p:cNvPr id="5" name="Obraz 4" descr="VAT.jpg"/>
          <p:cNvPicPr>
            <a:picLocks noChangeAspect="1"/>
          </p:cNvPicPr>
          <p:nvPr/>
        </p:nvPicPr>
        <p:blipFill>
          <a:blip r:embed="rId2" cstate="print"/>
          <a:stretch>
            <a:fillRect/>
          </a:stretch>
        </p:blipFill>
        <p:spPr>
          <a:xfrm>
            <a:off x="8028384" y="6093296"/>
            <a:ext cx="1008112" cy="669849"/>
          </a:xfrm>
          <a:prstGeom prst="rect">
            <a:avLst/>
          </a:prstGeom>
        </p:spPr>
      </p:pic>
      <p:sp>
        <p:nvSpPr>
          <p:cNvPr id="6" name="pole tekstowe 5"/>
          <p:cNvSpPr txBox="1"/>
          <p:nvPr/>
        </p:nvSpPr>
        <p:spPr>
          <a:xfrm>
            <a:off x="8028384" y="6597352"/>
            <a:ext cx="1008112" cy="246221"/>
          </a:xfrm>
          <a:prstGeom prst="rect">
            <a:avLst/>
          </a:prstGeom>
          <a:noFill/>
        </p:spPr>
        <p:txBody>
          <a:bodyPr wrap="square" rtlCol="0">
            <a:spAutoFit/>
          </a:bodyPr>
          <a:lstStyle/>
          <a:p>
            <a:pPr algn="ctr"/>
            <a:r>
              <a:rPr lang="pl-PL" sz="1000" i="1" dirty="0" smtClean="0"/>
              <a:t>maj 2018</a:t>
            </a:r>
            <a:endParaRPr lang="pl-PL" sz="1000" i="1" dirty="0"/>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accent1"/>
          </a:solidFill>
        </p:spPr>
        <p:txBody>
          <a:bodyPr>
            <a:normAutofit/>
          </a:bodyPr>
          <a:lstStyle/>
          <a:p>
            <a:r>
              <a:rPr lang="pl-PL" dirty="0" smtClean="0"/>
              <a:t>Rejestry zakupu (3)</a:t>
            </a:r>
            <a:endParaRPr lang="pl-PL" dirty="0"/>
          </a:p>
        </p:txBody>
      </p:sp>
      <p:sp>
        <p:nvSpPr>
          <p:cNvPr id="3" name="Symbol zastępczy zawartości 2"/>
          <p:cNvSpPr>
            <a:spLocks noGrp="1"/>
          </p:cNvSpPr>
          <p:nvPr>
            <p:ph idx="1"/>
          </p:nvPr>
        </p:nvSpPr>
        <p:spPr>
          <a:xfrm>
            <a:off x="457200" y="2276872"/>
            <a:ext cx="8229600" cy="4176464"/>
          </a:xfrm>
        </p:spPr>
        <p:txBody>
          <a:bodyPr>
            <a:normAutofit lnSpcReduction="10000"/>
          </a:bodyPr>
          <a:lstStyle/>
          <a:p>
            <a:pPr>
              <a:buNone/>
            </a:pPr>
            <a:r>
              <a:rPr lang="pl-PL" dirty="0" smtClean="0"/>
              <a:t>	1) Zgodnie z art. 86 ust. 1 ustawy o VAT podatnikowi przysługuje prawo do obniżenia kwoty podatku należnego o kwotę podatku naliczonego, w zakresie w jakim zakupione towary i usługi są wykorzystywane do wykonywania czynności opodatkowanych;</a:t>
            </a:r>
          </a:p>
          <a:p>
            <a:pPr>
              <a:buNone/>
            </a:pPr>
            <a:r>
              <a:rPr lang="pl-PL" dirty="0" smtClean="0"/>
              <a:t>	2) Związek zakupionych towarów i usług </a:t>
            </a:r>
            <a:br>
              <a:rPr lang="pl-PL" dirty="0" smtClean="0"/>
            </a:br>
            <a:r>
              <a:rPr lang="pl-PL" dirty="0" smtClean="0"/>
              <a:t>z wykonywaniem czynności opodatkowanych </a:t>
            </a:r>
            <a:r>
              <a:rPr lang="pl-PL" b="1" dirty="0" smtClean="0"/>
              <a:t>musi być bezpośredni i bezsporny</a:t>
            </a:r>
            <a:r>
              <a:rPr lang="pl-PL" dirty="0" smtClean="0"/>
              <a:t>.</a:t>
            </a:r>
          </a:p>
          <a:p>
            <a:pPr>
              <a:buNone/>
            </a:pPr>
            <a:endParaRPr lang="pl-PL" b="1" dirty="0" smtClean="0"/>
          </a:p>
        </p:txBody>
      </p:sp>
      <p:sp>
        <p:nvSpPr>
          <p:cNvPr id="4" name="Tytuł 1"/>
          <p:cNvSpPr txBox="1">
            <a:spLocks/>
          </p:cNvSpPr>
          <p:nvPr/>
        </p:nvSpPr>
        <p:spPr>
          <a:xfrm>
            <a:off x="467544" y="1556792"/>
            <a:ext cx="8229600" cy="504056"/>
          </a:xfrm>
          <a:prstGeom prst="rect">
            <a:avLst/>
          </a:prstGeom>
          <a:solidFill>
            <a:schemeClr val="accent1">
              <a:lumMod val="60000"/>
              <a:lumOff val="40000"/>
            </a:schemeClr>
          </a:solidFill>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l-PL" sz="2200" b="1" dirty="0" smtClean="0">
                <a:latin typeface="+mj-lt"/>
                <a:ea typeface="+mj-ea"/>
                <a:cs typeface="+mj-cs"/>
              </a:rPr>
              <a:t>Odliczanie VAT naliczonego</a:t>
            </a:r>
            <a:endParaRPr kumimoji="0" lang="pl-PL" sz="2200" b="1" i="0" u="none" strike="noStrike" kern="1200" cap="none" spc="0" normalizeH="0" baseline="0" noProof="0" dirty="0">
              <a:ln>
                <a:noFill/>
              </a:ln>
              <a:solidFill>
                <a:schemeClr val="tx1"/>
              </a:solidFill>
              <a:effectLst/>
              <a:uLnTx/>
              <a:uFillTx/>
              <a:latin typeface="+mj-lt"/>
              <a:ea typeface="+mj-ea"/>
              <a:cs typeface="+mj-cs"/>
            </a:endParaRPr>
          </a:p>
        </p:txBody>
      </p:sp>
      <p:pic>
        <p:nvPicPr>
          <p:cNvPr id="5" name="Obraz 4" descr="VAT.jpg"/>
          <p:cNvPicPr>
            <a:picLocks noChangeAspect="1"/>
          </p:cNvPicPr>
          <p:nvPr/>
        </p:nvPicPr>
        <p:blipFill>
          <a:blip r:embed="rId2" cstate="print"/>
          <a:stretch>
            <a:fillRect/>
          </a:stretch>
        </p:blipFill>
        <p:spPr>
          <a:xfrm>
            <a:off x="8028384" y="6093296"/>
            <a:ext cx="1008112" cy="669849"/>
          </a:xfrm>
          <a:prstGeom prst="rect">
            <a:avLst/>
          </a:prstGeom>
        </p:spPr>
      </p:pic>
      <p:sp>
        <p:nvSpPr>
          <p:cNvPr id="6" name="Symbol zastępczy tekstu 2"/>
          <p:cNvSpPr txBox="1">
            <a:spLocks/>
          </p:cNvSpPr>
          <p:nvPr/>
        </p:nvSpPr>
        <p:spPr>
          <a:xfrm>
            <a:off x="5724128" y="6453336"/>
            <a:ext cx="2232248" cy="288032"/>
          </a:xfrm>
          <a:prstGeom prst="rect">
            <a:avLst/>
          </a:prstGeom>
          <a:solidFill>
            <a:schemeClr val="accent1">
              <a:lumMod val="60000"/>
              <a:lumOff val="40000"/>
            </a:schemeClr>
          </a:solidFill>
        </p:spPr>
        <p:txBody>
          <a:bodyPr>
            <a:normAutofit fontScale="47500" lnSpcReduction="2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pl-PL" sz="3200" dirty="0" smtClean="0"/>
              <a:t>Przygotował: Piotr Janicki</a:t>
            </a:r>
            <a:endParaRPr kumimoji="0" lang="pl-PL"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pole tekstowe 6"/>
          <p:cNvSpPr txBox="1"/>
          <p:nvPr/>
        </p:nvSpPr>
        <p:spPr>
          <a:xfrm>
            <a:off x="8028384" y="6597352"/>
            <a:ext cx="1008112" cy="246221"/>
          </a:xfrm>
          <a:prstGeom prst="rect">
            <a:avLst/>
          </a:prstGeom>
          <a:noFill/>
        </p:spPr>
        <p:txBody>
          <a:bodyPr wrap="square" rtlCol="0">
            <a:spAutoFit/>
          </a:bodyPr>
          <a:lstStyle/>
          <a:p>
            <a:pPr algn="ctr"/>
            <a:r>
              <a:rPr lang="pl-PL" sz="1000" i="1" dirty="0" smtClean="0"/>
              <a:t>maj 2018</a:t>
            </a:r>
            <a:endParaRPr lang="pl-PL" sz="1000" i="1" dirty="0"/>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accent1"/>
          </a:solidFill>
        </p:spPr>
        <p:txBody>
          <a:bodyPr>
            <a:normAutofit/>
          </a:bodyPr>
          <a:lstStyle/>
          <a:p>
            <a:r>
              <a:rPr lang="pl-PL" dirty="0" smtClean="0"/>
              <a:t>Faktury sprzedażowe (2)</a:t>
            </a:r>
            <a:endParaRPr lang="pl-PL" dirty="0"/>
          </a:p>
        </p:txBody>
      </p:sp>
      <p:sp>
        <p:nvSpPr>
          <p:cNvPr id="3" name="Symbol zastępczy zawartości 2"/>
          <p:cNvSpPr>
            <a:spLocks noGrp="1"/>
          </p:cNvSpPr>
          <p:nvPr>
            <p:ph idx="1"/>
          </p:nvPr>
        </p:nvSpPr>
        <p:spPr>
          <a:xfrm>
            <a:off x="457200" y="2276872"/>
            <a:ext cx="8229600" cy="4176464"/>
          </a:xfrm>
        </p:spPr>
        <p:txBody>
          <a:bodyPr>
            <a:normAutofit/>
          </a:bodyPr>
          <a:lstStyle/>
          <a:p>
            <a:pPr>
              <a:buNone/>
            </a:pPr>
            <a:r>
              <a:rPr lang="pl-PL" dirty="0" smtClean="0"/>
              <a:t>	Art. 106e ust. 1 </a:t>
            </a:r>
            <a:r>
              <a:rPr lang="pl-PL" dirty="0" err="1" smtClean="0"/>
              <a:t>pkt</a:t>
            </a:r>
            <a:r>
              <a:rPr lang="pl-PL" dirty="0" smtClean="0"/>
              <a:t> 19 ustawy o VAT:</a:t>
            </a:r>
          </a:p>
          <a:p>
            <a:pPr>
              <a:buNone/>
            </a:pPr>
            <a:r>
              <a:rPr lang="pl-PL" dirty="0" smtClean="0"/>
              <a:t>	W przypadku dostawy towarów </a:t>
            </a:r>
            <a:br>
              <a:rPr lang="pl-PL" dirty="0" smtClean="0"/>
            </a:br>
            <a:r>
              <a:rPr lang="pl-PL" dirty="0" smtClean="0"/>
              <a:t>lub świadczenia usług zwolnionych od podatku faktura powinna zawierać wskazanie: przepisu ustawy albo aktu wydanego na podstawie ustawy, przepisu dyrektywy lub innej podstawy prawnej na podstawie której podatnik stosuje zwolnienie od podatku.</a:t>
            </a:r>
            <a:endParaRPr lang="pl-PL" dirty="0"/>
          </a:p>
        </p:txBody>
      </p:sp>
      <p:sp>
        <p:nvSpPr>
          <p:cNvPr id="4" name="Tytuł 1"/>
          <p:cNvSpPr txBox="1">
            <a:spLocks/>
          </p:cNvSpPr>
          <p:nvPr/>
        </p:nvSpPr>
        <p:spPr>
          <a:xfrm>
            <a:off x="467544" y="1556792"/>
            <a:ext cx="8229600" cy="504056"/>
          </a:xfrm>
          <a:prstGeom prst="rect">
            <a:avLst/>
          </a:prstGeom>
          <a:solidFill>
            <a:schemeClr val="accent1">
              <a:lumMod val="60000"/>
              <a:lumOff val="40000"/>
            </a:schemeClr>
          </a:solidFill>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l-PL" sz="2200" b="1" dirty="0" smtClean="0">
                <a:latin typeface="+mj-lt"/>
                <a:ea typeface="+mj-ea"/>
                <a:cs typeface="+mj-cs"/>
              </a:rPr>
              <a:t>Brak na fakturze podstawy prawnej do zastosowanie zwolnienia z VAT</a:t>
            </a:r>
            <a:endParaRPr kumimoji="0" lang="pl-PL" sz="2200" b="1" i="0" u="none" strike="noStrike" kern="1200" cap="none" spc="0" normalizeH="0" baseline="0" noProof="0" dirty="0">
              <a:ln>
                <a:noFill/>
              </a:ln>
              <a:solidFill>
                <a:schemeClr val="tx1"/>
              </a:solidFill>
              <a:effectLst/>
              <a:uLnTx/>
              <a:uFillTx/>
              <a:latin typeface="+mj-lt"/>
              <a:ea typeface="+mj-ea"/>
              <a:cs typeface="+mj-cs"/>
            </a:endParaRPr>
          </a:p>
        </p:txBody>
      </p:sp>
      <p:pic>
        <p:nvPicPr>
          <p:cNvPr id="5" name="Obraz 4" descr="VAT.jpg"/>
          <p:cNvPicPr>
            <a:picLocks noChangeAspect="1"/>
          </p:cNvPicPr>
          <p:nvPr/>
        </p:nvPicPr>
        <p:blipFill>
          <a:blip r:embed="rId2" cstate="print"/>
          <a:stretch>
            <a:fillRect/>
          </a:stretch>
        </p:blipFill>
        <p:spPr>
          <a:xfrm>
            <a:off x="8028384" y="6093296"/>
            <a:ext cx="1008112" cy="669849"/>
          </a:xfrm>
          <a:prstGeom prst="rect">
            <a:avLst/>
          </a:prstGeom>
        </p:spPr>
      </p:pic>
      <p:sp>
        <p:nvSpPr>
          <p:cNvPr id="6" name="pole tekstowe 5"/>
          <p:cNvSpPr txBox="1"/>
          <p:nvPr/>
        </p:nvSpPr>
        <p:spPr>
          <a:xfrm>
            <a:off x="8028384" y="6597352"/>
            <a:ext cx="1008112" cy="246221"/>
          </a:xfrm>
          <a:prstGeom prst="rect">
            <a:avLst/>
          </a:prstGeom>
          <a:noFill/>
        </p:spPr>
        <p:txBody>
          <a:bodyPr wrap="square" rtlCol="0">
            <a:spAutoFit/>
          </a:bodyPr>
          <a:lstStyle/>
          <a:p>
            <a:pPr algn="ctr"/>
            <a:r>
              <a:rPr lang="pl-PL" sz="1000" i="1" dirty="0" smtClean="0"/>
              <a:t>maj 2018</a:t>
            </a:r>
            <a:endParaRPr lang="pl-PL" sz="1000" i="1" dirty="0"/>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accent1"/>
          </a:solidFill>
        </p:spPr>
        <p:txBody>
          <a:bodyPr>
            <a:normAutofit/>
          </a:bodyPr>
          <a:lstStyle/>
          <a:p>
            <a:r>
              <a:rPr lang="pl-PL" dirty="0" smtClean="0"/>
              <a:t>Faktury sprzedażowe (3)</a:t>
            </a:r>
            <a:endParaRPr lang="pl-PL" dirty="0"/>
          </a:p>
        </p:txBody>
      </p:sp>
      <p:sp>
        <p:nvSpPr>
          <p:cNvPr id="3" name="Symbol zastępczy zawartości 2"/>
          <p:cNvSpPr>
            <a:spLocks noGrp="1"/>
          </p:cNvSpPr>
          <p:nvPr>
            <p:ph idx="1"/>
          </p:nvPr>
        </p:nvSpPr>
        <p:spPr>
          <a:xfrm>
            <a:off x="457200" y="2276872"/>
            <a:ext cx="8229600" cy="4176464"/>
          </a:xfrm>
        </p:spPr>
        <p:txBody>
          <a:bodyPr>
            <a:normAutofit fontScale="92500" lnSpcReduction="20000"/>
          </a:bodyPr>
          <a:lstStyle/>
          <a:p>
            <a:pPr>
              <a:buNone/>
            </a:pPr>
            <a:r>
              <a:rPr lang="pl-PL" dirty="0" smtClean="0"/>
              <a:t>	Faktura VAT (a także jej szczególny rodzaj – faktura wewnętrzna) dokumentuje sprzedaż towaru lub świadczenie usług i w tym zakresie powinna w sposób </a:t>
            </a:r>
            <a:r>
              <a:rPr lang="pl-PL" b="1" dirty="0" smtClean="0"/>
              <a:t>rzetelny (zgodny </a:t>
            </a:r>
            <a:br>
              <a:rPr lang="pl-PL" b="1" dirty="0" smtClean="0"/>
            </a:br>
            <a:r>
              <a:rPr lang="pl-PL" b="1" dirty="0" smtClean="0"/>
              <a:t>z rzeczywistością) </a:t>
            </a:r>
            <a:r>
              <a:rPr lang="pl-PL" dirty="0" smtClean="0"/>
              <a:t>odzwierciedlać przebieg operacji gospodarczej (transakcji sprzedaży). </a:t>
            </a:r>
            <a:br>
              <a:rPr lang="pl-PL" dirty="0" smtClean="0"/>
            </a:br>
            <a:r>
              <a:rPr lang="pl-PL" dirty="0" smtClean="0"/>
              <a:t>Z samej swej istoty, cena świadczonej usługi, </a:t>
            </a:r>
            <a:br>
              <a:rPr lang="pl-PL" dirty="0" smtClean="0"/>
            </a:br>
            <a:r>
              <a:rPr lang="pl-PL" dirty="0" smtClean="0"/>
              <a:t>a w efekcie jej wartości netto i brutto, jako wielkości wyrażone w pieniądzu, </a:t>
            </a:r>
            <a:r>
              <a:rPr lang="pl-PL" b="1" dirty="0" smtClean="0"/>
              <a:t>nie mogą wyrażać się wartościami ujemnymi.</a:t>
            </a:r>
          </a:p>
        </p:txBody>
      </p:sp>
      <p:sp>
        <p:nvSpPr>
          <p:cNvPr id="4" name="Tytuł 1"/>
          <p:cNvSpPr txBox="1">
            <a:spLocks/>
          </p:cNvSpPr>
          <p:nvPr/>
        </p:nvSpPr>
        <p:spPr>
          <a:xfrm>
            <a:off x="467544" y="1556792"/>
            <a:ext cx="8229600" cy="504056"/>
          </a:xfrm>
          <a:prstGeom prst="rect">
            <a:avLst/>
          </a:prstGeom>
          <a:solidFill>
            <a:schemeClr val="accent1">
              <a:lumMod val="60000"/>
              <a:lumOff val="40000"/>
            </a:schemeClr>
          </a:solidFill>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l-PL" sz="2200" b="1" dirty="0" smtClean="0">
                <a:latin typeface="+mj-lt"/>
                <a:ea typeface="+mj-ea"/>
                <a:cs typeface="+mj-cs"/>
              </a:rPr>
              <a:t>Wystawianie faktur („F”) o wartościach ujemnych oraz zawierających ujemne pozycje</a:t>
            </a:r>
            <a:endParaRPr kumimoji="0" lang="pl-PL" sz="2200" b="1" i="0" u="none" strike="noStrike" kern="1200" cap="none" spc="0" normalizeH="0" baseline="0" noProof="0" dirty="0">
              <a:ln>
                <a:noFill/>
              </a:ln>
              <a:solidFill>
                <a:schemeClr val="tx1"/>
              </a:solidFill>
              <a:effectLst/>
              <a:uLnTx/>
              <a:uFillTx/>
              <a:latin typeface="+mj-lt"/>
              <a:ea typeface="+mj-ea"/>
              <a:cs typeface="+mj-cs"/>
            </a:endParaRPr>
          </a:p>
        </p:txBody>
      </p:sp>
      <p:pic>
        <p:nvPicPr>
          <p:cNvPr id="5" name="Obraz 4" descr="VAT.jpg"/>
          <p:cNvPicPr>
            <a:picLocks noChangeAspect="1"/>
          </p:cNvPicPr>
          <p:nvPr/>
        </p:nvPicPr>
        <p:blipFill>
          <a:blip r:embed="rId2" cstate="print"/>
          <a:stretch>
            <a:fillRect/>
          </a:stretch>
        </p:blipFill>
        <p:spPr>
          <a:xfrm>
            <a:off x="8028384" y="6093296"/>
            <a:ext cx="1008112" cy="669849"/>
          </a:xfrm>
          <a:prstGeom prst="rect">
            <a:avLst/>
          </a:prstGeom>
        </p:spPr>
      </p:pic>
      <p:sp>
        <p:nvSpPr>
          <p:cNvPr id="6" name="pole tekstowe 5"/>
          <p:cNvSpPr txBox="1"/>
          <p:nvPr/>
        </p:nvSpPr>
        <p:spPr>
          <a:xfrm>
            <a:off x="8028384" y="6597352"/>
            <a:ext cx="1008112" cy="246221"/>
          </a:xfrm>
          <a:prstGeom prst="rect">
            <a:avLst/>
          </a:prstGeom>
          <a:noFill/>
        </p:spPr>
        <p:txBody>
          <a:bodyPr wrap="square" rtlCol="0">
            <a:spAutoFit/>
          </a:bodyPr>
          <a:lstStyle/>
          <a:p>
            <a:pPr algn="ctr"/>
            <a:r>
              <a:rPr lang="pl-PL" sz="1000" i="1" dirty="0" smtClean="0"/>
              <a:t>maj 2018</a:t>
            </a:r>
            <a:endParaRPr lang="pl-PL" sz="1000" i="1" dirty="0"/>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accent1"/>
          </a:solidFill>
        </p:spPr>
        <p:txBody>
          <a:bodyPr>
            <a:normAutofit/>
          </a:bodyPr>
          <a:lstStyle/>
          <a:p>
            <a:r>
              <a:rPr lang="pl-PL" dirty="0" smtClean="0"/>
              <a:t>Faktury sprzedażowe (4)</a:t>
            </a:r>
            <a:endParaRPr lang="pl-PL" dirty="0"/>
          </a:p>
        </p:txBody>
      </p:sp>
      <p:sp>
        <p:nvSpPr>
          <p:cNvPr id="3" name="Symbol zastępczy zawartości 2"/>
          <p:cNvSpPr>
            <a:spLocks noGrp="1"/>
          </p:cNvSpPr>
          <p:nvPr>
            <p:ph idx="1"/>
          </p:nvPr>
        </p:nvSpPr>
        <p:spPr>
          <a:xfrm>
            <a:off x="457200" y="2276872"/>
            <a:ext cx="8229600" cy="4176464"/>
          </a:xfrm>
        </p:spPr>
        <p:txBody>
          <a:bodyPr>
            <a:normAutofit fontScale="85000" lnSpcReduction="20000"/>
          </a:bodyPr>
          <a:lstStyle/>
          <a:p>
            <a:pPr>
              <a:buFontTx/>
              <a:buChar char="-"/>
            </a:pPr>
            <a:r>
              <a:rPr lang="pl-PL" dirty="0" smtClean="0"/>
              <a:t>Ujemne pozycje (ze znakiem „minus”) na wystawianych fakturach sprzedażowych najczęściej wynikają </a:t>
            </a:r>
            <a:br>
              <a:rPr lang="pl-PL" dirty="0" smtClean="0"/>
            </a:br>
            <a:r>
              <a:rPr lang="pl-PL" dirty="0" smtClean="0"/>
              <a:t>z konieczności rozliczenia (skorygowania) nadpłat powstałych za poprzedni okres (miesiąc) w okresie bieżącym,</a:t>
            </a:r>
          </a:p>
          <a:p>
            <a:pPr>
              <a:buFontTx/>
              <a:buChar char="-"/>
            </a:pPr>
            <a:r>
              <a:rPr lang="pl-PL" dirty="0" smtClean="0"/>
              <a:t>Rozliczenie dotyczy najczęściej wpłat za obiady dokonywanych przez uczniów co miesiąc z góry – liczba opłaconych obiadów w danym miesiącu różni się </a:t>
            </a:r>
            <a:br>
              <a:rPr lang="pl-PL" dirty="0" smtClean="0"/>
            </a:br>
            <a:r>
              <a:rPr lang="pl-PL" dirty="0" smtClean="0"/>
              <a:t>od liczby faktycznie wydanych obiadów i znajduje swoje odbicie w rozliczeniu za następny okres (miesiąc).</a:t>
            </a:r>
          </a:p>
          <a:p>
            <a:pPr>
              <a:buFontTx/>
              <a:buChar char="-"/>
            </a:pPr>
            <a:endParaRPr lang="pl-PL" dirty="0" smtClean="0"/>
          </a:p>
        </p:txBody>
      </p:sp>
      <p:sp>
        <p:nvSpPr>
          <p:cNvPr id="4" name="Tytuł 1"/>
          <p:cNvSpPr txBox="1">
            <a:spLocks/>
          </p:cNvSpPr>
          <p:nvPr/>
        </p:nvSpPr>
        <p:spPr>
          <a:xfrm>
            <a:off x="467544" y="1556792"/>
            <a:ext cx="8229600" cy="504056"/>
          </a:xfrm>
          <a:prstGeom prst="rect">
            <a:avLst/>
          </a:prstGeom>
          <a:solidFill>
            <a:schemeClr val="accent1">
              <a:lumMod val="60000"/>
              <a:lumOff val="40000"/>
            </a:schemeClr>
          </a:solidFill>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l-PL" sz="2200" b="1" dirty="0" smtClean="0">
                <a:latin typeface="+mj-lt"/>
                <a:ea typeface="+mj-ea"/>
                <a:cs typeface="+mj-cs"/>
              </a:rPr>
              <a:t>Wystawianie faktur („F”) o wartościach ujemnych oraz zawierających ujemne pozycje</a:t>
            </a:r>
            <a:endParaRPr kumimoji="0" lang="pl-PL" sz="2200" b="1" i="0" u="none" strike="noStrike" kern="1200" cap="none" spc="0" normalizeH="0" baseline="0" noProof="0" dirty="0">
              <a:ln>
                <a:noFill/>
              </a:ln>
              <a:solidFill>
                <a:schemeClr val="tx1"/>
              </a:solidFill>
              <a:effectLst/>
              <a:uLnTx/>
              <a:uFillTx/>
              <a:latin typeface="+mj-lt"/>
              <a:ea typeface="+mj-ea"/>
              <a:cs typeface="+mj-cs"/>
            </a:endParaRPr>
          </a:p>
        </p:txBody>
      </p:sp>
      <p:pic>
        <p:nvPicPr>
          <p:cNvPr id="5" name="Obraz 4" descr="VAT.jpg"/>
          <p:cNvPicPr>
            <a:picLocks noChangeAspect="1"/>
          </p:cNvPicPr>
          <p:nvPr/>
        </p:nvPicPr>
        <p:blipFill>
          <a:blip r:embed="rId2" cstate="print"/>
          <a:stretch>
            <a:fillRect/>
          </a:stretch>
        </p:blipFill>
        <p:spPr>
          <a:xfrm>
            <a:off x="8028384" y="6093296"/>
            <a:ext cx="1008112" cy="669849"/>
          </a:xfrm>
          <a:prstGeom prst="rect">
            <a:avLst/>
          </a:prstGeom>
        </p:spPr>
      </p:pic>
      <p:sp>
        <p:nvSpPr>
          <p:cNvPr id="6" name="pole tekstowe 5"/>
          <p:cNvSpPr txBox="1"/>
          <p:nvPr/>
        </p:nvSpPr>
        <p:spPr>
          <a:xfrm>
            <a:off x="8028384" y="6597352"/>
            <a:ext cx="1008112" cy="246221"/>
          </a:xfrm>
          <a:prstGeom prst="rect">
            <a:avLst/>
          </a:prstGeom>
          <a:noFill/>
        </p:spPr>
        <p:txBody>
          <a:bodyPr wrap="square" rtlCol="0">
            <a:spAutoFit/>
          </a:bodyPr>
          <a:lstStyle/>
          <a:p>
            <a:pPr algn="ctr"/>
            <a:r>
              <a:rPr lang="pl-PL" sz="1000" i="1" dirty="0" smtClean="0"/>
              <a:t>maj 2018</a:t>
            </a:r>
            <a:endParaRPr lang="pl-PL" sz="1000" i="1" dirty="0"/>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accent1"/>
          </a:solidFill>
        </p:spPr>
        <p:txBody>
          <a:bodyPr>
            <a:normAutofit/>
          </a:bodyPr>
          <a:lstStyle/>
          <a:p>
            <a:r>
              <a:rPr lang="pl-PL" dirty="0" smtClean="0"/>
              <a:t>Faktury sprzedażowe (5)</a:t>
            </a:r>
            <a:endParaRPr lang="pl-PL" dirty="0"/>
          </a:p>
        </p:txBody>
      </p:sp>
      <p:sp>
        <p:nvSpPr>
          <p:cNvPr id="3" name="Symbol zastępczy zawartości 2"/>
          <p:cNvSpPr>
            <a:spLocks noGrp="1"/>
          </p:cNvSpPr>
          <p:nvPr>
            <p:ph idx="1"/>
          </p:nvPr>
        </p:nvSpPr>
        <p:spPr>
          <a:xfrm>
            <a:off x="457200" y="2276872"/>
            <a:ext cx="8229600" cy="4176464"/>
          </a:xfrm>
        </p:spPr>
        <p:txBody>
          <a:bodyPr>
            <a:normAutofit fontScale="70000" lnSpcReduction="20000"/>
          </a:bodyPr>
          <a:lstStyle/>
          <a:p>
            <a:pPr>
              <a:buNone/>
            </a:pPr>
            <a:r>
              <a:rPr lang="pl-PL" dirty="0" smtClean="0"/>
              <a:t>	Jeśli zajdzie konieczność rozliczenia nadpłat za poprzedni okres (miesiąc) w fakturze dotyczącej okresu bieżącego, należy:</a:t>
            </a:r>
          </a:p>
          <a:p>
            <a:pPr marL="514350" lvl="0" indent="-514350">
              <a:buAutoNum type="arabicParenR"/>
            </a:pPr>
            <a:r>
              <a:rPr lang="pl-PL" dirty="0" smtClean="0"/>
              <a:t>w przypadku, kiedy faktura z bieżącego okresu zawiera taką samą pozycję, jak pozycja korygowana (nadpłata), należy od kwoty </a:t>
            </a:r>
            <a:br>
              <a:rPr lang="pl-PL" dirty="0" smtClean="0"/>
            </a:br>
            <a:r>
              <a:rPr lang="pl-PL" dirty="0" smtClean="0"/>
              <a:t>z bieżącego miesiąca odjąć kwotę nadpłat za poprzedni miesiąc. Dla czytelności rozliczenia można dodać opis w polach faktury „nazwa towaru lub usługi” lub „notatka”;</a:t>
            </a:r>
          </a:p>
          <a:p>
            <a:pPr marL="514350" indent="-514350">
              <a:buFont typeface="Arial" pitchFamily="34" charset="0"/>
              <a:buAutoNum type="arabicParenR"/>
            </a:pPr>
            <a:r>
              <a:rPr lang="pl-PL" dirty="0" smtClean="0"/>
              <a:t>w przypadku, kiedy w bieżącym okresie nie wystąpił dany rodzaj sprzedaży (np. wydanie duplikatu świadectwa) a powstała nadpłata za poprzedni okres lub kiedy suma nadpłat za daną usługę (np. obiady) za poprzedni okres jest wyższa niż suma sprzedaży za bieżący okres, wówczas należy wystawić fakturę korygującą do faktury dotyczącej okresu w którym powstała nadpłata.</a:t>
            </a:r>
          </a:p>
          <a:p>
            <a:pPr>
              <a:buNone/>
            </a:pPr>
            <a:endParaRPr lang="pl-PL" dirty="0" smtClean="0"/>
          </a:p>
          <a:p>
            <a:pPr>
              <a:buNone/>
            </a:pPr>
            <a:endParaRPr lang="pl-PL" dirty="0" smtClean="0"/>
          </a:p>
        </p:txBody>
      </p:sp>
      <p:sp>
        <p:nvSpPr>
          <p:cNvPr id="4" name="Tytuł 1"/>
          <p:cNvSpPr txBox="1">
            <a:spLocks/>
          </p:cNvSpPr>
          <p:nvPr/>
        </p:nvSpPr>
        <p:spPr>
          <a:xfrm>
            <a:off x="467544" y="1556792"/>
            <a:ext cx="8229600" cy="504056"/>
          </a:xfrm>
          <a:prstGeom prst="rect">
            <a:avLst/>
          </a:prstGeom>
          <a:solidFill>
            <a:schemeClr val="accent1">
              <a:lumMod val="60000"/>
              <a:lumOff val="40000"/>
            </a:schemeClr>
          </a:solidFill>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l-PL" sz="2200" b="1" dirty="0" smtClean="0">
                <a:latin typeface="+mj-lt"/>
                <a:ea typeface="+mj-ea"/>
                <a:cs typeface="+mj-cs"/>
              </a:rPr>
              <a:t>Wystawianie faktur („F”) o wartościach ujemnych oraz zawierających ujemne pozycje</a:t>
            </a:r>
            <a:endParaRPr kumimoji="0" lang="pl-PL" sz="2200" b="1" i="0" u="none" strike="noStrike" kern="1200" cap="none" spc="0" normalizeH="0" baseline="0" noProof="0" dirty="0">
              <a:ln>
                <a:noFill/>
              </a:ln>
              <a:solidFill>
                <a:schemeClr val="tx1"/>
              </a:solidFill>
              <a:effectLst/>
              <a:uLnTx/>
              <a:uFillTx/>
              <a:latin typeface="+mj-lt"/>
              <a:ea typeface="+mj-ea"/>
              <a:cs typeface="+mj-cs"/>
            </a:endParaRPr>
          </a:p>
        </p:txBody>
      </p:sp>
      <p:pic>
        <p:nvPicPr>
          <p:cNvPr id="5" name="Obraz 4" descr="VAT.jpg"/>
          <p:cNvPicPr>
            <a:picLocks noChangeAspect="1"/>
          </p:cNvPicPr>
          <p:nvPr/>
        </p:nvPicPr>
        <p:blipFill>
          <a:blip r:embed="rId2" cstate="print"/>
          <a:stretch>
            <a:fillRect/>
          </a:stretch>
        </p:blipFill>
        <p:spPr>
          <a:xfrm>
            <a:off x="8028384" y="6093296"/>
            <a:ext cx="1008112" cy="669849"/>
          </a:xfrm>
          <a:prstGeom prst="rect">
            <a:avLst/>
          </a:prstGeom>
        </p:spPr>
      </p:pic>
      <p:sp>
        <p:nvSpPr>
          <p:cNvPr id="6" name="pole tekstowe 5"/>
          <p:cNvSpPr txBox="1"/>
          <p:nvPr/>
        </p:nvSpPr>
        <p:spPr>
          <a:xfrm>
            <a:off x="8028384" y="6597352"/>
            <a:ext cx="1008112" cy="246221"/>
          </a:xfrm>
          <a:prstGeom prst="rect">
            <a:avLst/>
          </a:prstGeom>
          <a:noFill/>
        </p:spPr>
        <p:txBody>
          <a:bodyPr wrap="square" rtlCol="0">
            <a:spAutoFit/>
          </a:bodyPr>
          <a:lstStyle/>
          <a:p>
            <a:pPr algn="ctr"/>
            <a:r>
              <a:rPr lang="pl-PL" sz="1000" i="1" dirty="0" smtClean="0"/>
              <a:t>maj 2018</a:t>
            </a:r>
            <a:endParaRPr lang="pl-PL" sz="1000" i="1" dirty="0"/>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accent1"/>
          </a:solidFill>
        </p:spPr>
        <p:txBody>
          <a:bodyPr>
            <a:normAutofit/>
          </a:bodyPr>
          <a:lstStyle/>
          <a:p>
            <a:r>
              <a:rPr lang="pl-PL" dirty="0" smtClean="0"/>
              <a:t>Faktury sprzedażowe (6)</a:t>
            </a:r>
            <a:endParaRPr lang="pl-PL" dirty="0"/>
          </a:p>
        </p:txBody>
      </p:sp>
      <p:sp>
        <p:nvSpPr>
          <p:cNvPr id="3" name="Symbol zastępczy zawartości 2"/>
          <p:cNvSpPr>
            <a:spLocks noGrp="1"/>
          </p:cNvSpPr>
          <p:nvPr>
            <p:ph idx="1"/>
          </p:nvPr>
        </p:nvSpPr>
        <p:spPr>
          <a:xfrm>
            <a:off x="457200" y="2276872"/>
            <a:ext cx="8229600" cy="4176464"/>
          </a:xfrm>
        </p:spPr>
        <p:txBody>
          <a:bodyPr>
            <a:normAutofit fontScale="55000" lnSpcReduction="20000"/>
          </a:bodyPr>
          <a:lstStyle/>
          <a:p>
            <a:pPr>
              <a:buNone/>
            </a:pPr>
            <a:r>
              <a:rPr lang="pl-PL" dirty="0" smtClean="0"/>
              <a:t>	1) W orzecznictwie sądów administracyjnych i interpretacjach organów podatkowych (np. Orzeczenie WSA w Gdańsku z dnia 11 grudnia 2007 r., </a:t>
            </a:r>
            <a:br>
              <a:rPr lang="pl-PL" dirty="0" smtClean="0"/>
            </a:br>
            <a:r>
              <a:rPr lang="pl-PL" dirty="0" smtClean="0"/>
              <a:t>I SA/Gd 526/07) korygowanie faktury pierwotnej do zera jest działaniem nieprawidłowym, ponieważ</a:t>
            </a:r>
            <a:r>
              <a:rPr lang="pl-PL" b="1" dirty="0" smtClean="0"/>
              <a:t> taki sposób korekty nie jest adekwatny do przyczyny, która ją spowodowała</a:t>
            </a:r>
            <a:r>
              <a:rPr lang="pl-PL" dirty="0" smtClean="0"/>
              <a:t>. Mógłby on mieć zastosowanie jedynie wówczas, gdyby </a:t>
            </a:r>
            <a:r>
              <a:rPr lang="pl-PL" b="1" dirty="0" smtClean="0"/>
              <a:t>nie doszło do transakcji, bądź zostałaby unieważniona transakcja, którą pierwotne faktury dokumentowały</a:t>
            </a:r>
            <a:r>
              <a:rPr lang="pl-PL" dirty="0" smtClean="0"/>
              <a:t>. W takich okolicznościach przyjęta metoda korekty powinna wiernie odzwierciedlać zmianę korygowanej pozycji faktury. Tylko taki sposób korekty czytelnie oddaje stan rzeczywisty. Należy uznać, że w przypadku konieczności skorygowania faktury, z uwagi na błąd w jakiejkolwiek jej pozycji, czy też udzielenie rabatu lub podwyższenie ceny, nie jest możliwe wystawienie faktury „zerującej” fakturę pierwotna i wystawienie nowej faktury z nowymi wartościami. Takie postępowanie byłoby prawidłowe tylko w przypadku </a:t>
            </a:r>
            <a:r>
              <a:rPr lang="pl-PL" b="1" dirty="0" smtClean="0"/>
              <a:t>gdyby nie doszło do transakcji, którą faktura dokumentowała, a podatnik nie mógłby jej anulować</a:t>
            </a:r>
            <a:r>
              <a:rPr lang="pl-PL" dirty="0" smtClean="0"/>
              <a:t>;</a:t>
            </a:r>
          </a:p>
          <a:p>
            <a:pPr>
              <a:buNone/>
            </a:pPr>
            <a:r>
              <a:rPr lang="pl-PL" dirty="0" smtClean="0"/>
              <a:t>	2) Błędy w wystawionych fakturach należy poprawiać za pomocą faktur korygujących (zgodnie z art. 106j ustawy o VAT) lub not korygujących (zgodnie </a:t>
            </a:r>
            <a:br>
              <a:rPr lang="pl-PL" dirty="0" smtClean="0"/>
            </a:br>
            <a:r>
              <a:rPr lang="pl-PL" dirty="0" smtClean="0"/>
              <a:t>z art. 106k ustawy o VAT), w zależności od tego, jakiej pozycji faktury dotyczy błąd lub pomyłka.</a:t>
            </a:r>
          </a:p>
          <a:p>
            <a:endParaRPr lang="pl-PL" dirty="0" smtClean="0"/>
          </a:p>
          <a:p>
            <a:pPr>
              <a:buNone/>
            </a:pPr>
            <a:endParaRPr lang="pl-PL" dirty="0" smtClean="0"/>
          </a:p>
        </p:txBody>
      </p:sp>
      <p:sp>
        <p:nvSpPr>
          <p:cNvPr id="4" name="Tytuł 1"/>
          <p:cNvSpPr txBox="1">
            <a:spLocks/>
          </p:cNvSpPr>
          <p:nvPr/>
        </p:nvSpPr>
        <p:spPr>
          <a:xfrm>
            <a:off x="467544" y="1556792"/>
            <a:ext cx="8229600" cy="504056"/>
          </a:xfrm>
          <a:prstGeom prst="rect">
            <a:avLst/>
          </a:prstGeom>
          <a:solidFill>
            <a:schemeClr val="accent1">
              <a:lumMod val="60000"/>
              <a:lumOff val="40000"/>
            </a:schemeClr>
          </a:solidFill>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l-PL" sz="2200" b="1" dirty="0" smtClean="0">
                <a:latin typeface="+mj-lt"/>
                <a:ea typeface="+mj-ea"/>
                <a:cs typeface="+mj-cs"/>
              </a:rPr>
              <a:t>Wystawianie korekt („K”) korygujących kwoty z faktury pierwotnej do zera</a:t>
            </a:r>
            <a:endParaRPr kumimoji="0" lang="pl-PL" sz="2200" b="1" i="0" u="none" strike="noStrike" kern="1200" cap="none" spc="0" normalizeH="0" baseline="0" noProof="0" dirty="0">
              <a:ln>
                <a:noFill/>
              </a:ln>
              <a:solidFill>
                <a:schemeClr val="tx1"/>
              </a:solidFill>
              <a:effectLst/>
              <a:uLnTx/>
              <a:uFillTx/>
              <a:latin typeface="+mj-lt"/>
              <a:ea typeface="+mj-ea"/>
              <a:cs typeface="+mj-cs"/>
            </a:endParaRPr>
          </a:p>
        </p:txBody>
      </p:sp>
      <p:pic>
        <p:nvPicPr>
          <p:cNvPr id="5" name="Obraz 4" descr="VAT.jpg"/>
          <p:cNvPicPr>
            <a:picLocks noChangeAspect="1"/>
          </p:cNvPicPr>
          <p:nvPr/>
        </p:nvPicPr>
        <p:blipFill>
          <a:blip r:embed="rId2" cstate="print"/>
          <a:stretch>
            <a:fillRect/>
          </a:stretch>
        </p:blipFill>
        <p:spPr>
          <a:xfrm>
            <a:off x="8028384" y="6093296"/>
            <a:ext cx="1008112" cy="669849"/>
          </a:xfrm>
          <a:prstGeom prst="rect">
            <a:avLst/>
          </a:prstGeom>
        </p:spPr>
      </p:pic>
      <p:sp>
        <p:nvSpPr>
          <p:cNvPr id="6" name="pole tekstowe 5"/>
          <p:cNvSpPr txBox="1"/>
          <p:nvPr/>
        </p:nvSpPr>
        <p:spPr>
          <a:xfrm>
            <a:off x="8028384" y="6597352"/>
            <a:ext cx="1008112" cy="246221"/>
          </a:xfrm>
          <a:prstGeom prst="rect">
            <a:avLst/>
          </a:prstGeom>
          <a:noFill/>
        </p:spPr>
        <p:txBody>
          <a:bodyPr wrap="square" rtlCol="0">
            <a:spAutoFit/>
          </a:bodyPr>
          <a:lstStyle/>
          <a:p>
            <a:pPr algn="ctr"/>
            <a:r>
              <a:rPr lang="pl-PL" sz="1000" i="1" dirty="0" smtClean="0"/>
              <a:t>maj 2018</a:t>
            </a:r>
            <a:endParaRPr lang="pl-PL" sz="1000" i="1" dirty="0"/>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accent1"/>
          </a:solidFill>
        </p:spPr>
        <p:txBody>
          <a:bodyPr>
            <a:normAutofit/>
          </a:bodyPr>
          <a:lstStyle/>
          <a:p>
            <a:r>
              <a:rPr lang="pl-PL" dirty="0" smtClean="0"/>
              <a:t>Rejestry sprzedaży (1)</a:t>
            </a:r>
            <a:endParaRPr lang="pl-PL" dirty="0"/>
          </a:p>
        </p:txBody>
      </p:sp>
      <p:sp>
        <p:nvSpPr>
          <p:cNvPr id="3" name="Symbol zastępczy zawartości 2"/>
          <p:cNvSpPr>
            <a:spLocks noGrp="1"/>
          </p:cNvSpPr>
          <p:nvPr>
            <p:ph idx="1"/>
          </p:nvPr>
        </p:nvSpPr>
        <p:spPr>
          <a:xfrm>
            <a:off x="457200" y="2276872"/>
            <a:ext cx="8229600" cy="4176464"/>
          </a:xfrm>
        </p:spPr>
        <p:txBody>
          <a:bodyPr>
            <a:normAutofit lnSpcReduction="10000"/>
          </a:bodyPr>
          <a:lstStyle/>
          <a:p>
            <a:pPr>
              <a:buNone/>
            </a:pPr>
            <a:r>
              <a:rPr lang="pl-PL" dirty="0" smtClean="0"/>
              <a:t>	Dokumenty sprzedażowe należy umieszczać </a:t>
            </a:r>
            <a:br>
              <a:rPr lang="pl-PL" dirty="0" smtClean="0"/>
            </a:br>
            <a:r>
              <a:rPr lang="pl-PL" dirty="0" smtClean="0"/>
              <a:t>w rejestrach sprzedaży zgodnie z momentem powstania obowiązku podatkowego.</a:t>
            </a:r>
          </a:p>
          <a:p>
            <a:pPr>
              <a:buNone/>
            </a:pPr>
            <a:endParaRPr lang="pl-PL" dirty="0" smtClean="0"/>
          </a:p>
          <a:p>
            <a:pPr>
              <a:buNone/>
            </a:pPr>
            <a:r>
              <a:rPr lang="pl-PL" dirty="0" smtClean="0"/>
              <a:t>	Zasada ogólna - art. 19a ust. 1 ustawy o VAT:</a:t>
            </a:r>
          </a:p>
          <a:p>
            <a:pPr>
              <a:buNone/>
            </a:pPr>
            <a:r>
              <a:rPr lang="pl-PL" dirty="0" smtClean="0"/>
              <a:t>	Obowiązek podatkowy powstaje z chwilą dokonania dostawy towarów lub wykonania usługi.</a:t>
            </a:r>
          </a:p>
          <a:p>
            <a:pPr>
              <a:buNone/>
            </a:pPr>
            <a:endParaRPr lang="pl-PL" dirty="0" smtClean="0"/>
          </a:p>
        </p:txBody>
      </p:sp>
      <p:sp>
        <p:nvSpPr>
          <p:cNvPr id="4" name="Tytuł 1"/>
          <p:cNvSpPr txBox="1">
            <a:spLocks/>
          </p:cNvSpPr>
          <p:nvPr/>
        </p:nvSpPr>
        <p:spPr>
          <a:xfrm>
            <a:off x="467544" y="1556792"/>
            <a:ext cx="8229600" cy="504056"/>
          </a:xfrm>
          <a:prstGeom prst="rect">
            <a:avLst/>
          </a:prstGeom>
          <a:solidFill>
            <a:schemeClr val="accent1">
              <a:lumMod val="60000"/>
              <a:lumOff val="40000"/>
            </a:schemeClr>
          </a:solidFill>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200" b="1" i="0" u="none" strike="noStrike" kern="1200" cap="none" spc="0" normalizeH="0" baseline="0" noProof="0" dirty="0" smtClean="0">
                <a:ln>
                  <a:noFill/>
                </a:ln>
                <a:solidFill>
                  <a:schemeClr val="tx1"/>
                </a:solidFill>
                <a:effectLst/>
                <a:uLnTx/>
                <a:uFillTx/>
                <a:latin typeface="+mj-lt"/>
                <a:ea typeface="+mj-ea"/>
                <a:cs typeface="+mj-cs"/>
              </a:rPr>
              <a:t>Umieszczanie faktur w rejestrach</a:t>
            </a:r>
            <a:r>
              <a:rPr kumimoji="0" lang="pl-PL" sz="2200" b="1" i="0" u="none" strike="noStrike" kern="1200" cap="none" spc="0" normalizeH="0" noProof="0" dirty="0" smtClean="0">
                <a:ln>
                  <a:noFill/>
                </a:ln>
                <a:solidFill>
                  <a:schemeClr val="tx1"/>
                </a:solidFill>
                <a:effectLst/>
                <a:uLnTx/>
                <a:uFillTx/>
                <a:latin typeface="+mj-lt"/>
                <a:ea typeface="+mj-ea"/>
                <a:cs typeface="+mj-cs"/>
              </a:rPr>
              <a:t> niezgodnie z momentem powstania obowiązku podatkowego</a:t>
            </a:r>
            <a:endParaRPr kumimoji="0" lang="pl-PL" sz="2200" b="1" i="0" u="none" strike="noStrike" kern="1200" cap="none" spc="0" normalizeH="0" baseline="0" noProof="0" dirty="0">
              <a:ln>
                <a:noFill/>
              </a:ln>
              <a:solidFill>
                <a:schemeClr val="tx1"/>
              </a:solidFill>
              <a:effectLst/>
              <a:uLnTx/>
              <a:uFillTx/>
              <a:latin typeface="+mj-lt"/>
              <a:ea typeface="+mj-ea"/>
              <a:cs typeface="+mj-cs"/>
            </a:endParaRPr>
          </a:p>
        </p:txBody>
      </p:sp>
      <p:pic>
        <p:nvPicPr>
          <p:cNvPr id="5" name="Obraz 4" descr="VAT.jpg"/>
          <p:cNvPicPr>
            <a:picLocks noChangeAspect="1"/>
          </p:cNvPicPr>
          <p:nvPr/>
        </p:nvPicPr>
        <p:blipFill>
          <a:blip r:embed="rId2" cstate="print"/>
          <a:stretch>
            <a:fillRect/>
          </a:stretch>
        </p:blipFill>
        <p:spPr>
          <a:xfrm>
            <a:off x="8028384" y="6093296"/>
            <a:ext cx="1008112" cy="669849"/>
          </a:xfrm>
          <a:prstGeom prst="rect">
            <a:avLst/>
          </a:prstGeom>
        </p:spPr>
      </p:pic>
      <p:sp>
        <p:nvSpPr>
          <p:cNvPr id="6" name="pole tekstowe 5"/>
          <p:cNvSpPr txBox="1"/>
          <p:nvPr/>
        </p:nvSpPr>
        <p:spPr>
          <a:xfrm>
            <a:off x="8028384" y="6597352"/>
            <a:ext cx="1008112" cy="246221"/>
          </a:xfrm>
          <a:prstGeom prst="rect">
            <a:avLst/>
          </a:prstGeom>
          <a:noFill/>
        </p:spPr>
        <p:txBody>
          <a:bodyPr wrap="square" rtlCol="0">
            <a:spAutoFit/>
          </a:bodyPr>
          <a:lstStyle/>
          <a:p>
            <a:pPr algn="ctr"/>
            <a:r>
              <a:rPr lang="pl-PL" sz="1000" i="1" dirty="0" smtClean="0"/>
              <a:t>maj 2018</a:t>
            </a:r>
            <a:endParaRPr lang="pl-PL" sz="1000" i="1" dirty="0"/>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accent1"/>
          </a:solidFill>
        </p:spPr>
        <p:txBody>
          <a:bodyPr>
            <a:normAutofit/>
          </a:bodyPr>
          <a:lstStyle/>
          <a:p>
            <a:r>
              <a:rPr lang="pl-PL" dirty="0" smtClean="0"/>
              <a:t>Rejestry sprzedaży (2)</a:t>
            </a:r>
            <a:endParaRPr lang="pl-PL" dirty="0"/>
          </a:p>
        </p:txBody>
      </p:sp>
      <p:sp>
        <p:nvSpPr>
          <p:cNvPr id="3" name="Symbol zastępczy zawartości 2"/>
          <p:cNvSpPr>
            <a:spLocks noGrp="1"/>
          </p:cNvSpPr>
          <p:nvPr>
            <p:ph idx="1"/>
          </p:nvPr>
        </p:nvSpPr>
        <p:spPr>
          <a:xfrm>
            <a:off x="457200" y="2276872"/>
            <a:ext cx="8229600" cy="4176464"/>
          </a:xfrm>
        </p:spPr>
        <p:txBody>
          <a:bodyPr>
            <a:normAutofit fontScale="70000" lnSpcReduction="20000"/>
          </a:bodyPr>
          <a:lstStyle/>
          <a:p>
            <a:pPr>
              <a:buNone/>
            </a:pPr>
            <a:r>
              <a:rPr lang="pl-PL" dirty="0" smtClean="0"/>
              <a:t>	Zasady szczególne:</a:t>
            </a:r>
          </a:p>
          <a:p>
            <a:pPr>
              <a:buNone/>
            </a:pPr>
            <a:r>
              <a:rPr lang="pl-PL" dirty="0" smtClean="0"/>
              <a:t>	1) art. 19a ust. 5 </a:t>
            </a:r>
            <a:r>
              <a:rPr lang="pl-PL" dirty="0" err="1" smtClean="0"/>
              <a:t>pkt</a:t>
            </a:r>
            <a:r>
              <a:rPr lang="pl-PL" dirty="0" smtClean="0"/>
              <a:t> 4 lit. a ustawy o VAT – obowiązek podatkowy powstaje z chwilą wystawienia faktury z tytułu m.in. </a:t>
            </a:r>
            <a:r>
              <a:rPr lang="pl-PL" b="1" dirty="0" smtClean="0"/>
              <a:t>dostawy energii elektrycznej</a:t>
            </a:r>
            <a:r>
              <a:rPr lang="pl-PL" dirty="0" smtClean="0"/>
              <a:t>, </a:t>
            </a:r>
            <a:r>
              <a:rPr lang="pl-PL" b="1" dirty="0" smtClean="0"/>
              <a:t>energii cieplnej</a:t>
            </a:r>
            <a:r>
              <a:rPr lang="pl-PL" dirty="0" smtClean="0"/>
              <a:t>, </a:t>
            </a:r>
            <a:r>
              <a:rPr lang="pl-PL" b="1" dirty="0" smtClean="0"/>
              <a:t>gazu przewodowego</a:t>
            </a:r>
            <a:r>
              <a:rPr lang="pl-PL" dirty="0" smtClean="0"/>
              <a:t>;</a:t>
            </a:r>
          </a:p>
          <a:p>
            <a:pPr>
              <a:buNone/>
            </a:pPr>
            <a:r>
              <a:rPr lang="pl-PL" dirty="0" smtClean="0"/>
              <a:t>	2) art. 19a ust. 5 </a:t>
            </a:r>
            <a:r>
              <a:rPr lang="pl-PL" dirty="0" err="1" smtClean="0"/>
              <a:t>pkt</a:t>
            </a:r>
            <a:r>
              <a:rPr lang="pl-PL" dirty="0" smtClean="0"/>
              <a:t> 4 lit. b ustawy o VAT – obowiązek podatkowy powstaje z chwilą wystawienia faktury z tytułu m.in. </a:t>
            </a:r>
            <a:r>
              <a:rPr lang="pl-PL" b="1" dirty="0" smtClean="0"/>
              <a:t>usług telekomunikacyjnych</a:t>
            </a:r>
            <a:r>
              <a:rPr lang="pl-PL" dirty="0" smtClean="0"/>
              <a:t>, </a:t>
            </a:r>
            <a:r>
              <a:rPr lang="pl-PL" b="1" dirty="0" smtClean="0"/>
              <a:t>najmu</a:t>
            </a:r>
            <a:r>
              <a:rPr lang="pl-PL" dirty="0" smtClean="0"/>
              <a:t>, </a:t>
            </a:r>
            <a:r>
              <a:rPr lang="pl-PL" b="1" dirty="0" smtClean="0"/>
              <a:t>dzierżawy</a:t>
            </a:r>
            <a:r>
              <a:rPr lang="pl-PL" dirty="0" smtClean="0"/>
              <a:t>, </a:t>
            </a:r>
            <a:r>
              <a:rPr lang="pl-PL" b="1" dirty="0" smtClean="0"/>
              <a:t>usług ochroniarskich</a:t>
            </a:r>
            <a:r>
              <a:rPr lang="pl-PL" dirty="0" smtClean="0"/>
              <a:t>, </a:t>
            </a:r>
            <a:r>
              <a:rPr lang="pl-PL" b="1" dirty="0" smtClean="0"/>
              <a:t>obsługi prawnej </a:t>
            </a:r>
            <a:r>
              <a:rPr lang="pl-PL" dirty="0" smtClean="0"/>
              <a:t>etc.;</a:t>
            </a:r>
          </a:p>
          <a:p>
            <a:pPr>
              <a:buNone/>
            </a:pPr>
            <a:r>
              <a:rPr lang="pl-PL" dirty="0" smtClean="0"/>
              <a:t>	3) art. 19a ust. 8 ustawy o VAT – jeśli przed dokonaniem dostawy towarów lub wykonaniem usługi otrzymano całość lub część zapłaty, zaliczkę, przedpłatę, zadatek, ratę, obowiązek podatkowy powstaje z chwilą jej otrzymania w odniesieniu do otrzymanej kwoty.</a:t>
            </a:r>
          </a:p>
        </p:txBody>
      </p:sp>
      <p:sp>
        <p:nvSpPr>
          <p:cNvPr id="4" name="Tytuł 1"/>
          <p:cNvSpPr txBox="1">
            <a:spLocks/>
          </p:cNvSpPr>
          <p:nvPr/>
        </p:nvSpPr>
        <p:spPr>
          <a:xfrm>
            <a:off x="467544" y="1556792"/>
            <a:ext cx="8229600" cy="504056"/>
          </a:xfrm>
          <a:prstGeom prst="rect">
            <a:avLst/>
          </a:prstGeom>
          <a:solidFill>
            <a:schemeClr val="accent1">
              <a:lumMod val="60000"/>
              <a:lumOff val="40000"/>
            </a:schemeClr>
          </a:solidFill>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200" b="1" i="0" u="none" strike="noStrike" kern="1200" cap="none" spc="0" normalizeH="0" baseline="0" noProof="0" dirty="0" smtClean="0">
                <a:ln>
                  <a:noFill/>
                </a:ln>
                <a:solidFill>
                  <a:schemeClr val="tx1"/>
                </a:solidFill>
                <a:effectLst/>
                <a:uLnTx/>
                <a:uFillTx/>
                <a:latin typeface="+mj-lt"/>
                <a:ea typeface="+mj-ea"/>
                <a:cs typeface="+mj-cs"/>
              </a:rPr>
              <a:t>Umieszczanie faktur w rejestrach</a:t>
            </a:r>
            <a:r>
              <a:rPr kumimoji="0" lang="pl-PL" sz="2200" b="1" i="0" u="none" strike="noStrike" kern="1200" cap="none" spc="0" normalizeH="0" noProof="0" dirty="0" smtClean="0">
                <a:ln>
                  <a:noFill/>
                </a:ln>
                <a:solidFill>
                  <a:schemeClr val="tx1"/>
                </a:solidFill>
                <a:effectLst/>
                <a:uLnTx/>
                <a:uFillTx/>
                <a:latin typeface="+mj-lt"/>
                <a:ea typeface="+mj-ea"/>
                <a:cs typeface="+mj-cs"/>
              </a:rPr>
              <a:t> niezgodnie z momentem powstania obowiązku podatkowego</a:t>
            </a:r>
            <a:endParaRPr kumimoji="0" lang="pl-PL" sz="2200" b="1" i="0" u="none" strike="noStrike" kern="1200" cap="none" spc="0" normalizeH="0" baseline="0" noProof="0" dirty="0">
              <a:ln>
                <a:noFill/>
              </a:ln>
              <a:solidFill>
                <a:schemeClr val="tx1"/>
              </a:solidFill>
              <a:effectLst/>
              <a:uLnTx/>
              <a:uFillTx/>
              <a:latin typeface="+mj-lt"/>
              <a:ea typeface="+mj-ea"/>
              <a:cs typeface="+mj-cs"/>
            </a:endParaRPr>
          </a:p>
        </p:txBody>
      </p:sp>
      <p:pic>
        <p:nvPicPr>
          <p:cNvPr id="5" name="Obraz 4" descr="VAT.jpg"/>
          <p:cNvPicPr>
            <a:picLocks noChangeAspect="1"/>
          </p:cNvPicPr>
          <p:nvPr/>
        </p:nvPicPr>
        <p:blipFill>
          <a:blip r:embed="rId2" cstate="print"/>
          <a:stretch>
            <a:fillRect/>
          </a:stretch>
        </p:blipFill>
        <p:spPr>
          <a:xfrm>
            <a:off x="8028384" y="6093296"/>
            <a:ext cx="1008112" cy="669849"/>
          </a:xfrm>
          <a:prstGeom prst="rect">
            <a:avLst/>
          </a:prstGeom>
        </p:spPr>
      </p:pic>
      <p:sp>
        <p:nvSpPr>
          <p:cNvPr id="6" name="pole tekstowe 5"/>
          <p:cNvSpPr txBox="1"/>
          <p:nvPr/>
        </p:nvSpPr>
        <p:spPr>
          <a:xfrm>
            <a:off x="8028384" y="6597352"/>
            <a:ext cx="1008112" cy="246221"/>
          </a:xfrm>
          <a:prstGeom prst="rect">
            <a:avLst/>
          </a:prstGeom>
          <a:noFill/>
        </p:spPr>
        <p:txBody>
          <a:bodyPr wrap="square" rtlCol="0">
            <a:spAutoFit/>
          </a:bodyPr>
          <a:lstStyle/>
          <a:p>
            <a:pPr algn="ctr"/>
            <a:r>
              <a:rPr lang="pl-PL" sz="1000" i="1" dirty="0" smtClean="0"/>
              <a:t>maj 2018</a:t>
            </a:r>
            <a:endParaRPr lang="pl-PL" sz="1000" i="1" dirty="0"/>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1875</TotalTime>
  <Words>461</Words>
  <Application>Microsoft Office PowerPoint</Application>
  <PresentationFormat>Pokaz na ekranie (4:3)</PresentationFormat>
  <Paragraphs>158</Paragraphs>
  <Slides>22</Slides>
  <Notes>0</Notes>
  <HiddenSlides>0</HiddenSlides>
  <MMClips>0</MMClips>
  <ScaleCrop>false</ScaleCrop>
  <HeadingPairs>
    <vt:vector size="4" baseType="variant">
      <vt:variant>
        <vt:lpstr>Motyw</vt:lpstr>
      </vt:variant>
      <vt:variant>
        <vt:i4>1</vt:i4>
      </vt:variant>
      <vt:variant>
        <vt:lpstr>Tytuły slajdów</vt:lpstr>
      </vt:variant>
      <vt:variant>
        <vt:i4>22</vt:i4>
      </vt:variant>
    </vt:vector>
  </HeadingPairs>
  <TitlesOfParts>
    <vt:vector size="23" baseType="lpstr">
      <vt:lpstr>Motyw pakietu Office</vt:lpstr>
      <vt:lpstr>Najczęstsze błędy popełniane  w rozliczeniach VAT  przez jednostki budżetowe</vt:lpstr>
      <vt:lpstr>Faktury sprzedażowe (1)</vt:lpstr>
      <vt:lpstr>Faktury sprzedażowe (2)</vt:lpstr>
      <vt:lpstr>Faktury sprzedażowe (3)</vt:lpstr>
      <vt:lpstr>Faktury sprzedażowe (4)</vt:lpstr>
      <vt:lpstr>Faktury sprzedażowe (5)</vt:lpstr>
      <vt:lpstr>Faktury sprzedażowe (6)</vt:lpstr>
      <vt:lpstr>Rejestry sprzedaży (1)</vt:lpstr>
      <vt:lpstr>Rejestry sprzedaży (2)</vt:lpstr>
      <vt:lpstr>Rejestry sprzedaży (3)</vt:lpstr>
      <vt:lpstr>Rejestry sprzedaży (4)</vt:lpstr>
      <vt:lpstr>Rejestry sprzedaży (5)</vt:lpstr>
      <vt:lpstr>Najem (1)</vt:lpstr>
      <vt:lpstr>Najem (2)</vt:lpstr>
      <vt:lpstr>Najem (3)</vt:lpstr>
      <vt:lpstr>Najem (4)</vt:lpstr>
      <vt:lpstr>Najem (5)</vt:lpstr>
      <vt:lpstr>Najem (6)</vt:lpstr>
      <vt:lpstr>Najem (7)</vt:lpstr>
      <vt:lpstr>Rejestry zakupu (1)</vt:lpstr>
      <vt:lpstr>Rejestry zakupu (2)</vt:lpstr>
      <vt:lpstr>Rejestry zakupu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Centralizacja rozliczeń VAT  w Gminie Miasto Szczecin</dc:title>
  <dc:creator>pjanicki</dc:creator>
  <cp:lastModifiedBy>pjanicki</cp:lastModifiedBy>
  <cp:revision>369</cp:revision>
  <dcterms:created xsi:type="dcterms:W3CDTF">2017-11-27T10:19:36Z</dcterms:created>
  <dcterms:modified xsi:type="dcterms:W3CDTF">2018-05-29T12:08:09Z</dcterms:modified>
</cp:coreProperties>
</file>